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305" r:id="rId5"/>
    <p:sldId id="263" r:id="rId6"/>
    <p:sldId id="261" r:id="rId7"/>
    <p:sldId id="308" r:id="rId8"/>
    <p:sldId id="309" r:id="rId9"/>
    <p:sldId id="272" r:id="rId10"/>
    <p:sldId id="319" r:id="rId11"/>
    <p:sldId id="274" r:id="rId12"/>
    <p:sldId id="295" r:id="rId13"/>
    <p:sldId id="310" r:id="rId14"/>
    <p:sldId id="314" r:id="rId15"/>
    <p:sldId id="279" r:id="rId16"/>
    <p:sldId id="296" r:id="rId17"/>
    <p:sldId id="322" r:id="rId18"/>
    <p:sldId id="281" r:id="rId19"/>
    <p:sldId id="294" r:id="rId20"/>
    <p:sldId id="320" r:id="rId21"/>
    <p:sldId id="311" r:id="rId22"/>
    <p:sldId id="316" r:id="rId23"/>
    <p:sldId id="286" r:id="rId24"/>
    <p:sldId id="297" r:id="rId25"/>
    <p:sldId id="288" r:id="rId26"/>
    <p:sldId id="298" r:id="rId27"/>
    <p:sldId id="317" r:id="rId28"/>
    <p:sldId id="318" r:id="rId29"/>
    <p:sldId id="321" r:id="rId30"/>
    <p:sldId id="312" r:id="rId31"/>
    <p:sldId id="291" r:id="rId32"/>
    <p:sldId id="313" r:id="rId33"/>
    <p:sldId id="299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FECC2-8F8F-47EA-83AC-CCFACACA2B89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96F8A-C949-4BC5-89D8-51B3A5CA3A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6399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</a:t>
            </a:r>
            <a:r>
              <a:rPr lang="pt-BR" b="1" dirty="0" smtClean="0"/>
              <a:t>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723630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	tem  vida  em  si  mesmo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939529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3600" dirty="0" smtClean="0"/>
              <a:t>				</a:t>
            </a:r>
            <a:r>
              <a:rPr lang="pt-BR" sz="3600" b="1" dirty="0" err="1" smtClean="0"/>
              <a:t>Lc</a:t>
            </a:r>
            <a:r>
              <a:rPr lang="pt-BR" sz="3600" b="1" dirty="0" smtClean="0"/>
              <a:t> 24.  13 </a:t>
            </a:r>
            <a:r>
              <a:rPr lang="pt-BR" sz="3600" b="1" smtClean="0"/>
              <a:t>– 27</a:t>
            </a:r>
            <a:endParaRPr lang="pt-BR" sz="3600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53701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</a:t>
            </a:r>
            <a:r>
              <a:rPr lang="pt-BR" sz="1200" b="1" dirty="0" smtClean="0"/>
              <a:t>Precisamos ser vigilantes em todo o tempo porque somos suscetíveis a esta mesma horrível oscilação espiritual. 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93299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16067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pPr/>
              <a:t>20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16067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55463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55463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		caminho   de  </a:t>
            </a:r>
            <a:r>
              <a:rPr lang="pt-BR" b="1" dirty="0" err="1" smtClean="0"/>
              <a:t>Emaus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3686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6D3B79-F488-4927-ADEE-BDA7D4CB6A6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59F964-4EF1-4747-994B-3B54052C7970}" type="datetimeFigureOut">
              <a:rPr lang="pt-BR" smtClean="0"/>
              <a:pPr/>
              <a:t>21/11/2017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VIDA E OBRA DE JESUS CRISTO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198568" cy="1066800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/>
              <a:t>EBD - 4° TRIMESTRE DE 2017</a:t>
            </a:r>
            <a:endParaRPr lang="pt-BR" sz="4400" b="1" dirty="0"/>
          </a:p>
        </p:txBody>
      </p:sp>
    </p:spTree>
    <p:extLst>
      <p:ext uri="{BB962C8B-B14F-4D97-AF65-F5344CB8AC3E}">
        <p14:creationId xmlns="" xmlns:p14="http://schemas.microsoft.com/office/powerpoint/2010/main" val="29118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61206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i-FI" sz="2800" dirty="0" smtClean="0">
                <a:solidFill>
                  <a:srgbClr val="0000CC"/>
                </a:solidFill>
              </a:rPr>
              <a:t>Mt 18. </a:t>
            </a:r>
            <a:r>
              <a:rPr lang="pt-BR" sz="2800" dirty="0">
                <a:solidFill>
                  <a:srgbClr val="0000CC"/>
                </a:solidFill>
              </a:rPr>
              <a:t>18  Em verdade vos digo que tudo o que ligardes na terra será ligado no céu, e tudo o que desligardes na terra será desligado no céu.</a:t>
            </a:r>
            <a:endParaRPr lang="fi-FI" sz="2800" dirty="0">
              <a:solidFill>
                <a:srgbClr val="0000CC"/>
              </a:solidFill>
            </a:endParaRPr>
          </a:p>
          <a:p>
            <a:pPr marL="114300" indent="0">
              <a:buNone/>
            </a:pPr>
            <a:endParaRPr lang="fi-FI" sz="12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fi-FI" sz="2800" dirty="0" smtClean="0">
                <a:solidFill>
                  <a:srgbClr val="7030A0"/>
                </a:solidFill>
              </a:rPr>
              <a:t>Mt 23. </a:t>
            </a:r>
            <a:r>
              <a:rPr lang="pt-BR" sz="2800" dirty="0">
                <a:solidFill>
                  <a:srgbClr val="7030A0"/>
                </a:solidFill>
              </a:rPr>
              <a:t>13 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Mas ai de vós, escribas e fariseus, hipócritas! Pois que fechais aos homens o Reino dos céus; e nem vós entrais, nem deixais entrar aos que estão entrando.</a:t>
            </a:r>
            <a:endParaRPr lang="fi-FI" sz="28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endParaRPr lang="fi-FI" sz="12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fi-FI" sz="2800" dirty="0" smtClean="0">
                <a:solidFill>
                  <a:srgbClr val="0000CC"/>
                </a:solidFill>
              </a:rPr>
              <a:t>Jo </a:t>
            </a:r>
            <a:r>
              <a:rPr lang="fi-FI" sz="2800" dirty="0">
                <a:solidFill>
                  <a:srgbClr val="0000CC"/>
                </a:solidFill>
              </a:rPr>
              <a:t>20</a:t>
            </a:r>
            <a:r>
              <a:rPr lang="fi-FI" sz="2800" dirty="0" smtClean="0">
                <a:solidFill>
                  <a:srgbClr val="0000CC"/>
                </a:solidFill>
              </a:rPr>
              <a:t>. </a:t>
            </a:r>
            <a:r>
              <a:rPr lang="pt-BR" sz="2800" dirty="0">
                <a:solidFill>
                  <a:srgbClr val="0000CC"/>
                </a:solidFill>
              </a:rPr>
              <a:t>23  Àqueles a quem perdoardes os pecados, lhes são perdoados; e, àqueles a quem os retiverdes, lhes são retidos.</a:t>
            </a:r>
            <a:endParaRPr lang="pt-BR" sz="28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45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76864" cy="936104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sz="2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7620000" cy="511256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lnSpcReduction="1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 – JESUS CONFIRMA SUA </a:t>
            </a:r>
            <a:r>
              <a:rPr lang="pt-BR" sz="2400" dirty="0" smtClean="0">
                <a:solidFill>
                  <a:srgbClr val="7030A0"/>
                </a:solidFill>
              </a:rPr>
              <a:t>IDENTIDADE		     </a:t>
            </a:r>
            <a:r>
              <a:rPr lang="pt-BR" sz="2600" dirty="0" smtClean="0">
                <a:solidFill>
                  <a:srgbClr val="7030A0"/>
                </a:solidFill>
              </a:rPr>
              <a:t>      </a:t>
            </a:r>
            <a:r>
              <a:rPr lang="pt-BR" sz="1900" dirty="0" smtClean="0">
                <a:solidFill>
                  <a:srgbClr val="7030A0"/>
                </a:solidFill>
              </a:rPr>
              <a:t>2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9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/>
              <a:t>Outrora, separados de Deus em razão dos nossos pecados, estávamos em trevas e sombras de morte, mas, agora, como novas criaturas regeneradas por Cristo, podemos conhecer a Sua vontade a fim de realiza-la aqui na terra como ela é feita no céu (</a:t>
            </a:r>
            <a:r>
              <a:rPr lang="pt-BR" sz="2800" dirty="0">
                <a:solidFill>
                  <a:srgbClr val="0000CC"/>
                </a:solidFill>
              </a:rPr>
              <a:t>Jo 14.13, 14; 15.16; Rm 12.1, 2</a:t>
            </a:r>
            <a:r>
              <a:rPr lang="pt-BR" sz="2800" dirty="0"/>
              <a:t>). Essa revelação e a conexão com Deus por meio da oração compõem a força motriz essencial para o avanço da Igreja rumo ao seu triunfo final, por isso, o Mestre </a:t>
            </a:r>
            <a:r>
              <a:rPr lang="pt-BR" sz="2800" dirty="0" smtClean="0"/>
              <a:t>compartilhou </a:t>
            </a:r>
            <a:r>
              <a:rPr lang="pt-BR" sz="2800" dirty="0"/>
              <a:t>essas verdades com os Seus discípulos antes de partir</a:t>
            </a:r>
            <a:r>
              <a:rPr lang="pt-BR" sz="2800" dirty="0" smtClean="0"/>
              <a:t>.</a:t>
            </a:r>
            <a:endParaRPr lang="pt-BR" sz="2600" dirty="0"/>
          </a:p>
        </p:txBody>
      </p:sp>
    </p:spTree>
    <p:extLst>
      <p:ext uri="{BB962C8B-B14F-4D97-AF65-F5344CB8AC3E}">
        <p14:creationId xmlns="" xmlns:p14="http://schemas.microsoft.com/office/powerpoint/2010/main" val="215337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32656"/>
            <a:ext cx="7620000" cy="61206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i-FI" sz="2800" dirty="0" smtClean="0">
                <a:solidFill>
                  <a:srgbClr val="7030A0"/>
                </a:solidFill>
              </a:rPr>
              <a:t>Jo 15. </a:t>
            </a:r>
            <a:r>
              <a:rPr lang="pt-BR" sz="2800" dirty="0">
                <a:solidFill>
                  <a:srgbClr val="7030A0"/>
                </a:solidFill>
              </a:rPr>
              <a:t>16  Não me escolhestes vós a mim, mas eu vos escolhi a vós, e vos nomeei, para que vades e deis fruto, e o vosso fruto permaneça, a fim de que tudo quanto em meu nome pedirdes ao Pai ele vos conceda.</a:t>
            </a:r>
            <a:endParaRPr lang="fi-FI" sz="28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endParaRPr lang="fi-FI" sz="10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fi-FI" sz="2800" dirty="0" smtClean="0">
                <a:solidFill>
                  <a:srgbClr val="0000CC"/>
                </a:solidFill>
              </a:rPr>
              <a:t>Rm </a:t>
            </a:r>
            <a:r>
              <a:rPr lang="fi-FI" sz="2800" dirty="0">
                <a:solidFill>
                  <a:srgbClr val="0000CC"/>
                </a:solidFill>
              </a:rPr>
              <a:t>12</a:t>
            </a:r>
            <a:r>
              <a:rPr lang="fi-FI" sz="2800" dirty="0" smtClean="0">
                <a:solidFill>
                  <a:srgbClr val="0000CC"/>
                </a:solidFill>
              </a:rPr>
              <a:t>. </a:t>
            </a:r>
            <a:r>
              <a:rPr lang="pt-BR" sz="2800" dirty="0">
                <a:solidFill>
                  <a:srgbClr val="0000CC"/>
                </a:solidFill>
              </a:rPr>
              <a:t>1 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Rogo-vos, pois, irmãos, pela compaixão de Deus, que apresenteis o vosso corpo em sacrifício vivo, santo e agradável a Deus, que é o vosso culto </a:t>
            </a:r>
            <a:r>
              <a:rPr lang="pt-BR" sz="2800" dirty="0" smtClean="0">
                <a:solidFill>
                  <a:srgbClr val="0000CC"/>
                </a:solidFill>
              </a:rPr>
              <a:t>racional.</a:t>
            </a:r>
          </a:p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2  E </a:t>
            </a:r>
            <a:r>
              <a:rPr lang="pt-BR" sz="2800" dirty="0">
                <a:solidFill>
                  <a:srgbClr val="0000CC"/>
                </a:solidFill>
              </a:rPr>
              <a:t>não vos conformeis com este mundo, mas transformai-vos pela renovação do vosso entendimento, para que experimenteis qual seja a boa, agradável e perfeita vontade de Deus.</a:t>
            </a:r>
            <a:endParaRPr lang="pt-BR" sz="28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09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t-BR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	INTRODUÇÃO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 – JESUS CONFIRMA SUA </a:t>
            </a:r>
            <a:r>
              <a:rPr lang="pt-BR" sz="2400" dirty="0" smtClean="0">
                <a:solidFill>
                  <a:srgbClr val="7030A0"/>
                </a:solidFill>
              </a:rPr>
              <a:t>IDENTIDADE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7030A0"/>
                </a:solidFill>
              </a:rPr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				(Mt </a:t>
            </a:r>
            <a:r>
              <a:rPr lang="pt-BR" sz="2400" dirty="0">
                <a:solidFill>
                  <a:srgbClr val="7030A0"/>
                </a:solidFill>
              </a:rPr>
              <a:t>16.13-19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400" dirty="0" smtClean="0">
                <a:solidFill>
                  <a:srgbClr val="FF0000"/>
                </a:solidFill>
              </a:rPr>
              <a:t>II </a:t>
            </a:r>
            <a:r>
              <a:rPr lang="pt-BR" sz="2400" dirty="0">
                <a:solidFill>
                  <a:srgbClr val="FF0000"/>
                </a:solidFill>
              </a:rPr>
              <a:t>– JESUS PREPARA SEUS DISCÍPULOS PARA </a:t>
            </a:r>
            <a:r>
              <a:rPr lang="pt-BR" sz="2400" dirty="0" smtClean="0">
                <a:solidFill>
                  <a:srgbClr val="FF0000"/>
                </a:solidFill>
              </a:rPr>
              <a:t>SUA 	INEVITÁVEL </a:t>
            </a:r>
            <a:r>
              <a:rPr lang="pt-BR" sz="2400" dirty="0">
                <a:solidFill>
                  <a:srgbClr val="FF0000"/>
                </a:solidFill>
              </a:rPr>
              <a:t>MORTE </a:t>
            </a:r>
            <a:r>
              <a:rPr lang="pt-BR" sz="2400" dirty="0" smtClean="0">
                <a:solidFill>
                  <a:srgbClr val="FF0000"/>
                </a:solidFill>
              </a:rPr>
              <a:t>		</a:t>
            </a:r>
            <a:r>
              <a:rPr lang="pt-BR" sz="2400" dirty="0">
                <a:solidFill>
                  <a:srgbClr val="FF0000"/>
                </a:solidFill>
              </a:rPr>
              <a:t>(Lc 9.29-32)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III – JESUS PREPARA SEUS DISCÍPULOS PARA SUA </a:t>
            </a:r>
            <a:r>
              <a:rPr lang="pt-BR" sz="2400" dirty="0" smtClean="0">
                <a:solidFill>
                  <a:srgbClr val="7030A0"/>
                </a:solidFill>
              </a:rPr>
              <a:t>	ASCENSÃO</a:t>
            </a:r>
            <a:r>
              <a:rPr lang="pt-BR" sz="2400" dirty="0">
                <a:solidFill>
                  <a:srgbClr val="7030A0"/>
                </a:solidFill>
              </a:rPr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		</a:t>
            </a:r>
            <a:r>
              <a:rPr lang="pt-BR" sz="2400" dirty="0">
                <a:solidFill>
                  <a:srgbClr val="7030A0"/>
                </a:solidFill>
              </a:rPr>
              <a:t>(Jo 16</a:t>
            </a:r>
            <a:r>
              <a:rPr lang="pt-BR" sz="2400" dirty="0" smtClean="0">
                <a:solidFill>
                  <a:srgbClr val="7030A0"/>
                </a:solidFill>
              </a:rPr>
              <a:t>. 4-7</a:t>
            </a:r>
            <a:r>
              <a:rPr lang="pt-BR" sz="2400" dirty="0">
                <a:solidFill>
                  <a:srgbClr val="7030A0"/>
                </a:solidFill>
              </a:rPr>
              <a:t>)</a:t>
            </a:r>
            <a:r>
              <a:rPr lang="pt-BR" sz="2400" dirty="0" smtClean="0">
                <a:solidFill>
                  <a:srgbClr val="7030A0"/>
                </a:solidFill>
              </a:rPr>
              <a:t>	</a:t>
            </a:r>
          </a:p>
          <a:p>
            <a:pPr marL="114300" indent="0">
              <a:buNone/>
            </a:pPr>
            <a:endParaRPr lang="pt-BR" sz="10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CONCLUSÃO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463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06090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rgbClr val="675E47"/>
                </a:solidFill>
              </a:rPr>
              <a:t>EXTENDENDO A 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Lc 9. </a:t>
            </a:r>
            <a:r>
              <a:rPr lang="pt-BR" sz="2800" dirty="0" smtClean="0">
                <a:solidFill>
                  <a:srgbClr val="0000CC"/>
                </a:solidFill>
              </a:rPr>
              <a:t>29  </a:t>
            </a:r>
            <a:r>
              <a:rPr lang="pt-BR" sz="2800" dirty="0">
                <a:solidFill>
                  <a:srgbClr val="0000CC"/>
                </a:solidFill>
              </a:rPr>
              <a:t>E, estando ele orando, transfigurou-se a aparência do seu rosto, e as suas vestes ficaram brancas e mui resplandecentes.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30  E eis que estavam falando com ele dois varões, que eram Moisés e Elias,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31  os quais apareceram com glória e falavam da sua morte, a qual havia de cumprir-se em Jerusalém.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32  E Pedro e os que estavam com ele estavam carregados de sono; e, quando despertaram, viram a sua glória e aqueles dois varões que estavam com ele.</a:t>
            </a:r>
          </a:p>
        </p:txBody>
      </p:sp>
    </p:spTree>
    <p:extLst>
      <p:ext uri="{BB962C8B-B14F-4D97-AF65-F5344CB8AC3E}">
        <p14:creationId xmlns="" xmlns:p14="http://schemas.microsoft.com/office/powerpoint/2010/main" val="14308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04856" cy="864096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7620000" cy="54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3100" dirty="0">
                <a:solidFill>
                  <a:srgbClr val="7030A0"/>
                </a:solidFill>
              </a:rPr>
              <a:t>II – JESUS PREPARA SEUS DISCÍPULOS PARA SUA 	INEVITÁVEL MORTE </a:t>
            </a:r>
            <a:r>
              <a:rPr lang="pt-BR" sz="3100" dirty="0" smtClean="0">
                <a:solidFill>
                  <a:srgbClr val="7030A0"/>
                </a:solidFill>
              </a:rPr>
              <a:t>					</a:t>
            </a:r>
            <a:r>
              <a:rPr lang="pt-BR" sz="1800" dirty="0" smtClean="0">
                <a:solidFill>
                  <a:srgbClr val="7030A0"/>
                </a:solidFill>
              </a:rPr>
              <a:t>1</a:t>
            </a:r>
            <a:endParaRPr lang="pt-BR" sz="1800" dirty="0">
              <a:solidFill>
                <a:srgbClr val="7030A0"/>
              </a:solidFill>
            </a:endParaRPr>
          </a:p>
          <a:p>
            <a:pPr marL="114300" indent="0" algn="just">
              <a:buNone/>
            </a:pPr>
            <a:endParaRPr lang="pt-BR" sz="1100" dirty="0" smtClean="0">
              <a:solidFill>
                <a:srgbClr val="7030A0"/>
              </a:solidFill>
            </a:endParaRPr>
          </a:p>
          <a:p>
            <a:pPr marL="114300" indent="0" algn="just">
              <a:buNone/>
            </a:pPr>
            <a:r>
              <a:rPr lang="pt-BR" dirty="0">
                <a:solidFill>
                  <a:srgbClr val="7030A0"/>
                </a:solidFill>
              </a:rPr>
              <a:t>	</a:t>
            </a:r>
            <a:r>
              <a:rPr lang="pt-BR" sz="2400" dirty="0"/>
              <a:t> </a:t>
            </a:r>
            <a:r>
              <a:rPr lang="pt-BR" sz="3000" dirty="0"/>
              <a:t>Para Jesus, preparar os Seus discípulos para a Sua morte </a:t>
            </a:r>
            <a:r>
              <a:rPr lang="pt-BR" sz="3000" dirty="0" smtClean="0"/>
              <a:t>foi </a:t>
            </a:r>
            <a:r>
              <a:rPr lang="pt-BR" sz="3000" dirty="0"/>
              <a:t>uma </a:t>
            </a:r>
            <a:r>
              <a:rPr lang="pt-BR" sz="3000" dirty="0" smtClean="0"/>
              <a:t>tarefa difícil. A </a:t>
            </a:r>
            <a:r>
              <a:rPr lang="pt-BR" sz="3000" dirty="0"/>
              <a:t>dificuldade </a:t>
            </a:r>
            <a:r>
              <a:rPr lang="pt-BR" sz="3000" dirty="0" smtClean="0"/>
              <a:t>estava ligada à expectativa </a:t>
            </a:r>
            <a:r>
              <a:rPr lang="pt-BR" sz="3000" dirty="0"/>
              <a:t>equivocada que eles tinham em relação ao Messias de Deus. Eles esperavam do Messias o uso da força militar para libertar Israel do jugo </a:t>
            </a:r>
            <a:r>
              <a:rPr lang="pt-BR" sz="3000" dirty="0" smtClean="0"/>
              <a:t>estrangeiro. </a:t>
            </a:r>
            <a:r>
              <a:rPr lang="pt-BR" sz="3000" dirty="0"/>
              <a:t>No entanto, a libertação trazida por Cristo não tinha caráter político-econômico, mas sim espiritual, pois o jugo do </a:t>
            </a:r>
            <a:r>
              <a:rPr lang="pt-BR" sz="3000" dirty="0" smtClean="0"/>
              <a:t>pecado </a:t>
            </a:r>
            <a:r>
              <a:rPr lang="pt-BR" sz="3000" dirty="0"/>
              <a:t>sobre os israelitas eram </a:t>
            </a:r>
            <a:r>
              <a:rPr lang="pt-BR" sz="3000" dirty="0" smtClean="0"/>
              <a:t>o verdadeiro responsável </a:t>
            </a:r>
            <a:r>
              <a:rPr lang="pt-BR" sz="3000" dirty="0"/>
              <a:t>pela escravidão deles. Pode parecer contraditório, no entanto, o fato é que a vitória de Cristo sobre os Seus inimigos seria consumada somente com a Sua própria morte. Enquanto os grandes </a:t>
            </a:r>
            <a:r>
              <a:rPr lang="pt-BR" sz="3000" dirty="0" smtClean="0"/>
              <a:t>do </a:t>
            </a:r>
            <a:r>
              <a:rPr lang="pt-BR" sz="3000" dirty="0"/>
              <a:t>mundo </a:t>
            </a:r>
            <a:r>
              <a:rPr lang="pt-BR" sz="3000" dirty="0" smtClean="0"/>
              <a:t>lutam </a:t>
            </a:r>
            <a:r>
              <a:rPr lang="pt-BR" sz="3000" dirty="0"/>
              <a:t>para aniquilar seus </a:t>
            </a:r>
            <a:r>
              <a:rPr lang="pt-BR" sz="3000" dirty="0" smtClean="0"/>
              <a:t>adversários, </a:t>
            </a:r>
            <a:r>
              <a:rPr lang="pt-BR" sz="3000" dirty="0"/>
              <a:t>o nosso Rei Jesus triunfou na cruz sobre os Seus inimigos e os expôs publicamente (</a:t>
            </a:r>
            <a:r>
              <a:rPr lang="pt-BR" sz="3000" dirty="0">
                <a:solidFill>
                  <a:srgbClr val="0000CC"/>
                </a:solidFill>
              </a:rPr>
              <a:t>Mt 16.21; Cl 2.13-15; 1 </a:t>
            </a:r>
            <a:r>
              <a:rPr lang="pt-BR" sz="3000" dirty="0" err="1">
                <a:solidFill>
                  <a:srgbClr val="0000CC"/>
                </a:solidFill>
              </a:rPr>
              <a:t>Co</a:t>
            </a:r>
            <a:r>
              <a:rPr lang="pt-BR" sz="3000" dirty="0">
                <a:solidFill>
                  <a:srgbClr val="0000CC"/>
                </a:solidFill>
              </a:rPr>
              <a:t> 1.21-24; </a:t>
            </a:r>
            <a:r>
              <a:rPr lang="pt-BR" sz="3000" dirty="0" err="1">
                <a:solidFill>
                  <a:srgbClr val="0000CC"/>
                </a:solidFill>
              </a:rPr>
              <a:t>Lc</a:t>
            </a:r>
            <a:r>
              <a:rPr lang="pt-BR" sz="3000" dirty="0">
                <a:solidFill>
                  <a:srgbClr val="0000CC"/>
                </a:solidFill>
              </a:rPr>
              <a:t> 24.  13 – </a:t>
            </a:r>
            <a:r>
              <a:rPr lang="pt-BR" sz="3000" dirty="0" smtClean="0">
                <a:solidFill>
                  <a:srgbClr val="0000CC"/>
                </a:solidFill>
              </a:rPr>
              <a:t>27</a:t>
            </a:r>
            <a:r>
              <a:rPr lang="pt-BR" sz="3000" dirty="0" smtClean="0"/>
              <a:t>).</a:t>
            </a:r>
            <a:endParaRPr lang="pt-BR" sz="3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235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7620000" cy="604867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l-PL" sz="2000" dirty="0">
                <a:solidFill>
                  <a:srgbClr val="0000CC"/>
                </a:solidFill>
              </a:rPr>
              <a:t>Mt 16</a:t>
            </a:r>
            <a:r>
              <a:rPr lang="pl-PL" sz="2000" dirty="0" smtClean="0">
                <a:solidFill>
                  <a:srgbClr val="0000CC"/>
                </a:solidFill>
              </a:rPr>
              <a:t>.</a:t>
            </a:r>
            <a:r>
              <a:rPr lang="pt-BR" sz="2000" dirty="0">
                <a:solidFill>
                  <a:srgbClr val="0000CC"/>
                </a:solidFill>
              </a:rPr>
              <a:t> 21 </a:t>
            </a:r>
            <a:r>
              <a:rPr lang="pt-BR" sz="2000" dirty="0" smtClean="0">
                <a:solidFill>
                  <a:srgbClr val="0000CC"/>
                </a:solidFill>
              </a:rPr>
              <a:t> Desde </a:t>
            </a:r>
            <a:r>
              <a:rPr lang="pt-BR" sz="2000" dirty="0">
                <a:solidFill>
                  <a:srgbClr val="0000CC"/>
                </a:solidFill>
              </a:rPr>
              <a:t>então, começou Jesus a mostrar aos seus discípulos que convinha ir a Jerusalém, e padecer muito dos anciãos, e dos principais dos sacerdotes, e dos escribas, e ser morto, e ressuscitar ao terceiro dia.</a:t>
            </a:r>
          </a:p>
          <a:p>
            <a:pPr marL="114300" indent="0">
              <a:buNone/>
            </a:pPr>
            <a:endParaRPr lang="pt-BR" sz="5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l-PL" dirty="0" smtClean="0">
                <a:solidFill>
                  <a:srgbClr val="7030A0"/>
                </a:solidFill>
              </a:rPr>
              <a:t>Cl 2.</a:t>
            </a:r>
            <a:r>
              <a:rPr lang="pt-BR" dirty="0">
                <a:solidFill>
                  <a:srgbClr val="7030A0"/>
                </a:solidFill>
              </a:rPr>
              <a:t> 13 </a:t>
            </a:r>
            <a:r>
              <a:rPr lang="pt-BR" dirty="0" smtClean="0">
                <a:solidFill>
                  <a:srgbClr val="7030A0"/>
                </a:solidFill>
              </a:rPr>
              <a:t> </a:t>
            </a:r>
            <a:r>
              <a:rPr lang="pt-BR" dirty="0">
                <a:solidFill>
                  <a:srgbClr val="7030A0"/>
                </a:solidFill>
              </a:rPr>
              <a:t>E, quando vós estáveis mortos nos pecados e na incircuncisão da vossa carne, vos vivificou juntamente com ele, perdoando-vos todas as ofensas</a:t>
            </a:r>
            <a:r>
              <a:rPr lang="pt-BR" dirty="0" smtClean="0">
                <a:solidFill>
                  <a:srgbClr val="7030A0"/>
                </a:solidFill>
              </a:rPr>
              <a:t>,    14  </a:t>
            </a:r>
            <a:r>
              <a:rPr lang="pt-BR" dirty="0">
                <a:solidFill>
                  <a:srgbClr val="7030A0"/>
                </a:solidFill>
              </a:rPr>
              <a:t>havendo riscado a cédula que era contra nós nas suas ordenanças, a qual de alguma maneira nos era contrária, e a tirou do meio de nós, cravando-a na cruz</a:t>
            </a:r>
            <a:r>
              <a:rPr lang="pt-BR" dirty="0" smtClean="0">
                <a:solidFill>
                  <a:srgbClr val="7030A0"/>
                </a:solidFill>
              </a:rPr>
              <a:t>.    15  </a:t>
            </a:r>
            <a:r>
              <a:rPr lang="pt-BR" dirty="0">
                <a:solidFill>
                  <a:srgbClr val="7030A0"/>
                </a:solidFill>
              </a:rPr>
              <a:t>E, despojando os principados e potestades, os expôs publicamente e deles triunfou em si mesmo.</a:t>
            </a:r>
          </a:p>
          <a:p>
            <a:pPr marL="114300" indent="0">
              <a:buNone/>
            </a:pPr>
            <a:endParaRPr lang="pt-BR" sz="5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l-PL" sz="2000" dirty="0" smtClean="0">
                <a:solidFill>
                  <a:srgbClr val="0000CC"/>
                </a:solidFill>
              </a:rPr>
              <a:t>1 </a:t>
            </a:r>
            <a:r>
              <a:rPr lang="pl-PL" sz="2000" dirty="0">
                <a:solidFill>
                  <a:srgbClr val="0000CC"/>
                </a:solidFill>
              </a:rPr>
              <a:t>Co 1</a:t>
            </a:r>
            <a:r>
              <a:rPr lang="pl-PL" sz="2000" dirty="0" smtClean="0">
                <a:solidFill>
                  <a:srgbClr val="0000CC"/>
                </a:solidFill>
              </a:rPr>
              <a:t>.</a:t>
            </a:r>
            <a:r>
              <a:rPr lang="pt-BR" sz="2000" dirty="0">
                <a:solidFill>
                  <a:srgbClr val="0000CC"/>
                </a:solidFill>
              </a:rPr>
              <a:t> 21 </a:t>
            </a:r>
            <a:r>
              <a:rPr lang="pt-BR" sz="2000" dirty="0" smtClean="0">
                <a:solidFill>
                  <a:srgbClr val="0000CC"/>
                </a:solidFill>
              </a:rPr>
              <a:t>Visto </a:t>
            </a:r>
            <a:r>
              <a:rPr lang="pt-BR" sz="2000" dirty="0">
                <a:solidFill>
                  <a:srgbClr val="0000CC"/>
                </a:solidFill>
              </a:rPr>
              <a:t>como, na sabedoria de Deus, o mundo não conheceu a Deus pela sua sabedoria, aprouve a Deus salvar os crentes pela loucura da pregação</a:t>
            </a:r>
            <a:r>
              <a:rPr lang="pt-BR" sz="2000" dirty="0" smtClean="0">
                <a:solidFill>
                  <a:srgbClr val="0000CC"/>
                </a:solidFill>
              </a:rPr>
              <a:t>.    22  </a:t>
            </a:r>
            <a:r>
              <a:rPr lang="pt-BR" sz="2000" dirty="0">
                <a:solidFill>
                  <a:srgbClr val="0000CC"/>
                </a:solidFill>
              </a:rPr>
              <a:t>Porque os judeus pedem sinal, e os gregos buscam sabedoria</a:t>
            </a:r>
            <a:r>
              <a:rPr lang="pt-BR" sz="2000" dirty="0" smtClean="0">
                <a:solidFill>
                  <a:srgbClr val="0000CC"/>
                </a:solidFill>
              </a:rPr>
              <a:t>;   23 mas </a:t>
            </a:r>
            <a:r>
              <a:rPr lang="pt-BR" sz="2000" dirty="0">
                <a:solidFill>
                  <a:srgbClr val="0000CC"/>
                </a:solidFill>
              </a:rPr>
              <a:t>nós pregamos a Cristo crucificado, que é escândalo para os judeus e loucura para os gregos</a:t>
            </a:r>
            <a:r>
              <a:rPr lang="pt-BR" sz="2000" dirty="0" smtClean="0">
                <a:solidFill>
                  <a:srgbClr val="0000CC"/>
                </a:solidFill>
              </a:rPr>
              <a:t>.   24  </a:t>
            </a:r>
            <a:r>
              <a:rPr lang="pt-BR" sz="2000" dirty="0">
                <a:solidFill>
                  <a:srgbClr val="0000CC"/>
                </a:solidFill>
              </a:rPr>
              <a:t>Mas, para os que são chamados, tanto judeus como gregos, lhes pregamos a Cristo, poder de Deus e sabedoria de Deus.</a:t>
            </a:r>
            <a:endParaRPr lang="pt-BR" sz="20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53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7620000" cy="61206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1900" dirty="0" err="1" smtClean="0">
                <a:solidFill>
                  <a:srgbClr val="0000CC"/>
                </a:solidFill>
              </a:rPr>
              <a:t>Lc</a:t>
            </a:r>
            <a:r>
              <a:rPr lang="pt-BR" sz="1900" smtClean="0">
                <a:solidFill>
                  <a:srgbClr val="0000CC"/>
                </a:solidFill>
              </a:rPr>
              <a:t> 24. 13  </a:t>
            </a:r>
            <a:r>
              <a:rPr lang="pt-BR" sz="1900" dirty="0">
                <a:solidFill>
                  <a:srgbClr val="0000CC"/>
                </a:solidFill>
              </a:rPr>
              <a:t>E eis que, no mesmo dia, iam dois deles para uma aldeia que distava de Jerusalém sessenta estádios, cujo nome era </a:t>
            </a:r>
            <a:r>
              <a:rPr lang="pt-BR" sz="1900" dirty="0" err="1">
                <a:solidFill>
                  <a:srgbClr val="0000CC"/>
                </a:solidFill>
              </a:rPr>
              <a:t>Emaús</a:t>
            </a:r>
            <a:r>
              <a:rPr lang="pt-BR" sz="1900" dirty="0" smtClean="0">
                <a:solidFill>
                  <a:srgbClr val="0000CC"/>
                </a:solidFill>
              </a:rPr>
              <a:t>.    14  </a:t>
            </a:r>
            <a:r>
              <a:rPr lang="pt-BR" sz="1900" dirty="0">
                <a:solidFill>
                  <a:srgbClr val="0000CC"/>
                </a:solidFill>
              </a:rPr>
              <a:t>E iam falando entre si de tudo aquilo que havia sucedido</a:t>
            </a:r>
            <a:r>
              <a:rPr lang="pt-BR" sz="1900" dirty="0" smtClean="0">
                <a:solidFill>
                  <a:srgbClr val="0000CC"/>
                </a:solidFill>
              </a:rPr>
              <a:t>.   15  </a:t>
            </a:r>
            <a:r>
              <a:rPr lang="pt-BR" sz="1900" dirty="0">
                <a:solidFill>
                  <a:srgbClr val="0000CC"/>
                </a:solidFill>
              </a:rPr>
              <a:t>E aconteceu que, indo eles falando entre si e fazendo perguntas um ao outro, o mesmo Jesus se aproximou e ia com eles.</a:t>
            </a:r>
          </a:p>
          <a:p>
            <a:pPr marL="114300" indent="0">
              <a:buNone/>
            </a:pPr>
            <a:r>
              <a:rPr lang="pt-BR" sz="1900" dirty="0" smtClean="0">
                <a:solidFill>
                  <a:srgbClr val="7030A0"/>
                </a:solidFill>
              </a:rPr>
              <a:t>17  </a:t>
            </a:r>
            <a:r>
              <a:rPr lang="pt-BR" sz="1900" dirty="0">
                <a:solidFill>
                  <a:srgbClr val="7030A0"/>
                </a:solidFill>
              </a:rPr>
              <a:t>E ele lhes disse: Que palavras são essas que, caminhando, trocais entre vós e por que estais tristes</a:t>
            </a:r>
            <a:r>
              <a:rPr lang="pt-BR" sz="1900" dirty="0" smtClean="0">
                <a:solidFill>
                  <a:srgbClr val="7030A0"/>
                </a:solidFill>
              </a:rPr>
              <a:t>?    18  </a:t>
            </a:r>
            <a:r>
              <a:rPr lang="pt-BR" sz="1900" dirty="0">
                <a:solidFill>
                  <a:srgbClr val="7030A0"/>
                </a:solidFill>
              </a:rPr>
              <a:t>E, respondendo um, cujo nome era </a:t>
            </a:r>
            <a:r>
              <a:rPr lang="pt-BR" sz="1900" dirty="0" err="1">
                <a:solidFill>
                  <a:srgbClr val="7030A0"/>
                </a:solidFill>
              </a:rPr>
              <a:t>Cleopas</a:t>
            </a:r>
            <a:r>
              <a:rPr lang="pt-BR" sz="1900" dirty="0">
                <a:solidFill>
                  <a:srgbClr val="7030A0"/>
                </a:solidFill>
              </a:rPr>
              <a:t>, disse-lhe: És tu só peregrino em Jerusalém e não sabes as coisas que nela têm sucedido nestes dias</a:t>
            </a:r>
            <a:r>
              <a:rPr lang="pt-BR" sz="1900" dirty="0" smtClean="0">
                <a:solidFill>
                  <a:srgbClr val="7030A0"/>
                </a:solidFill>
              </a:rPr>
              <a:t>?    19  </a:t>
            </a:r>
            <a:r>
              <a:rPr lang="pt-BR" sz="1900" dirty="0">
                <a:solidFill>
                  <a:srgbClr val="7030A0"/>
                </a:solidFill>
              </a:rPr>
              <a:t>E ele lhes perguntou: Quais? E eles lhe disseram: As que dizem respeito a Jesus, o Nazareno, que foi um profeta poderoso em obras e palavras diante de Deus e de todo o povo</a:t>
            </a:r>
            <a:r>
              <a:rPr lang="pt-BR" sz="1900" dirty="0" smtClean="0">
                <a:solidFill>
                  <a:srgbClr val="7030A0"/>
                </a:solidFill>
              </a:rPr>
              <a:t>;    20  </a:t>
            </a:r>
            <a:r>
              <a:rPr lang="pt-BR" sz="1900" dirty="0">
                <a:solidFill>
                  <a:srgbClr val="7030A0"/>
                </a:solidFill>
              </a:rPr>
              <a:t>e como os principais dos sacerdotes e os nossos príncipes o entregaram à condenação de morte e o crucificaram</a:t>
            </a:r>
            <a:r>
              <a:rPr lang="pt-BR" sz="1900" dirty="0" smtClean="0">
                <a:solidFill>
                  <a:srgbClr val="7030A0"/>
                </a:solidFill>
              </a:rPr>
              <a:t>.    21  </a:t>
            </a:r>
            <a:r>
              <a:rPr lang="pt-BR" sz="1900" dirty="0">
                <a:solidFill>
                  <a:srgbClr val="7030A0"/>
                </a:solidFill>
              </a:rPr>
              <a:t>E nós esperávamos que fosse ele o que remisse Israel; mas, agora, com tudo isso, é já hoje o terceiro dia desde que essas coisas aconteceram.</a:t>
            </a:r>
          </a:p>
          <a:p>
            <a:pPr marL="114300" indent="0">
              <a:buNone/>
            </a:pPr>
            <a:r>
              <a:rPr lang="pt-BR" sz="1900" dirty="0" smtClean="0">
                <a:solidFill>
                  <a:srgbClr val="0000CC"/>
                </a:solidFill>
              </a:rPr>
              <a:t>25  </a:t>
            </a:r>
            <a:r>
              <a:rPr lang="pt-BR" sz="1900" dirty="0">
                <a:solidFill>
                  <a:srgbClr val="0000CC"/>
                </a:solidFill>
              </a:rPr>
              <a:t>E ele lhes disse: Ó néscios e tardos de coração para crer tudo o que os profetas disseram</a:t>
            </a:r>
            <a:r>
              <a:rPr lang="pt-BR" sz="1900" dirty="0" smtClean="0">
                <a:solidFill>
                  <a:srgbClr val="0000CC"/>
                </a:solidFill>
              </a:rPr>
              <a:t>!    26  </a:t>
            </a:r>
            <a:r>
              <a:rPr lang="pt-BR" sz="1900" dirty="0">
                <a:solidFill>
                  <a:srgbClr val="0000CC"/>
                </a:solidFill>
              </a:rPr>
              <a:t>Porventura, não convinha que o Cristo padecesse essas coisas e entrasse na sua glória</a:t>
            </a:r>
            <a:r>
              <a:rPr lang="pt-BR" sz="1900" dirty="0" smtClean="0">
                <a:solidFill>
                  <a:srgbClr val="0000CC"/>
                </a:solidFill>
              </a:rPr>
              <a:t>?    27  </a:t>
            </a:r>
            <a:r>
              <a:rPr lang="pt-BR" sz="1900" dirty="0">
                <a:solidFill>
                  <a:srgbClr val="0000CC"/>
                </a:solidFill>
              </a:rPr>
              <a:t>E, começando por Moisés e por todos os profetas, explicava-lhes o que dele se achava em todas as Escrituras.</a:t>
            </a:r>
          </a:p>
        </p:txBody>
      </p:sp>
    </p:spTree>
    <p:extLst>
      <p:ext uri="{BB962C8B-B14F-4D97-AF65-F5344CB8AC3E}">
        <p14:creationId xmlns="" xmlns:p14="http://schemas.microsoft.com/office/powerpoint/2010/main" val="268219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04856" cy="864096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7620000" cy="5328592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lnSpcReduction="1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II – JESUS PREPARA SEUS DISCÍPULOS PARA SUA 	INEVITÁVEL MORTE </a:t>
            </a:r>
            <a:r>
              <a:rPr lang="pt-BR" sz="2400" dirty="0" smtClean="0">
                <a:solidFill>
                  <a:srgbClr val="7030A0"/>
                </a:solidFill>
              </a:rPr>
              <a:t>					</a:t>
            </a:r>
            <a:r>
              <a:rPr lang="pt-BR" sz="1800" dirty="0" smtClean="0">
                <a:solidFill>
                  <a:srgbClr val="7030A0"/>
                </a:solidFill>
              </a:rPr>
              <a:t>2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11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/>
              <a:t> Era inconcebível para Pedro a ideia de Jesus morrer, pois ele provavelmente enxergava na Sua morte a interrupção da Sua obra, porém, era justamente na morte e ressurreição de Cristo que se encontrava o ápice e consumação da Sua grande obra (</a:t>
            </a:r>
            <a:r>
              <a:rPr lang="pt-BR" sz="2800" dirty="0">
                <a:solidFill>
                  <a:srgbClr val="0000CC"/>
                </a:solidFill>
              </a:rPr>
              <a:t>1 Jo 2.1, 2; Rm 3.21-26</a:t>
            </a:r>
            <a:r>
              <a:rPr lang="pt-BR" sz="2800" dirty="0"/>
              <a:t>). É interessante notar a abrupta oscilação espiritual experimentada por Pedro, pois num </a:t>
            </a:r>
            <a:r>
              <a:rPr lang="pt-BR" sz="2800" dirty="0" smtClean="0"/>
              <a:t>instante </a:t>
            </a:r>
            <a:r>
              <a:rPr lang="pt-BR" sz="2800" dirty="0"/>
              <a:t>ele recebeu a tremenda revelação sobre </a:t>
            </a:r>
            <a:r>
              <a:rPr lang="pt-BR" sz="2800" dirty="0" smtClean="0"/>
              <a:t>Jesus </a:t>
            </a:r>
            <a:r>
              <a:rPr lang="pt-BR" sz="2800" dirty="0"/>
              <a:t>e, logo em seguida, </a:t>
            </a:r>
            <a:r>
              <a:rPr lang="pt-BR" sz="2800" dirty="0" smtClean="0"/>
              <a:t>se </a:t>
            </a:r>
            <a:r>
              <a:rPr lang="pt-BR" sz="2800" dirty="0"/>
              <a:t>opor à </a:t>
            </a:r>
            <a:r>
              <a:rPr lang="pt-BR" sz="2800" dirty="0" smtClean="0"/>
              <a:t>revelação de sua </a:t>
            </a:r>
            <a:r>
              <a:rPr lang="pt-BR" sz="2800" dirty="0" smtClean="0"/>
              <a:t>morte </a:t>
            </a:r>
            <a:r>
              <a:rPr lang="pt-BR" sz="2800" dirty="0"/>
              <a:t>(</a:t>
            </a:r>
            <a:r>
              <a:rPr lang="pt-BR" sz="2800" dirty="0">
                <a:solidFill>
                  <a:srgbClr val="0000CC"/>
                </a:solidFill>
              </a:rPr>
              <a:t>Mt </a:t>
            </a:r>
            <a:r>
              <a:rPr lang="pt-BR" sz="2800" dirty="0" smtClean="0">
                <a:solidFill>
                  <a:srgbClr val="0000CC"/>
                </a:solidFill>
              </a:rPr>
              <a:t>16.20-22</a:t>
            </a:r>
            <a:r>
              <a:rPr lang="pt-BR" sz="2800" dirty="0" smtClean="0"/>
              <a:t>).</a:t>
            </a:r>
            <a:endParaRPr lang="pt-BR" sz="2600" dirty="0"/>
          </a:p>
        </p:txBody>
      </p:sp>
    </p:spTree>
    <p:extLst>
      <p:ext uri="{BB962C8B-B14F-4D97-AF65-F5344CB8AC3E}">
        <p14:creationId xmlns="" xmlns:p14="http://schemas.microsoft.com/office/powerpoint/2010/main" val="325181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>
                <a:solidFill>
                  <a:srgbClr val="7030A0"/>
                </a:solidFill>
              </a:rPr>
              <a:t>1 Jo 2. 1  Meus filhinhos, estas coisas vos escrevo para que não pequeis; e, se alguém pecar, temos um Advogado para com o Pai, Jesus Cristo, o Justo.    2  E ele é a propiciação pelos nossos pecados e não somente pelos nossos, mas também pelos de todo o mundo.</a:t>
            </a:r>
          </a:p>
          <a:p>
            <a:pPr marL="114300" indent="0">
              <a:buNone/>
            </a:pPr>
            <a:endParaRPr lang="pt-BR" sz="1000" dirty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dirty="0">
                <a:solidFill>
                  <a:srgbClr val="0000CC"/>
                </a:solidFill>
              </a:rPr>
              <a:t>Rm 3. 21  Mas, agora, se manifestou, sem a lei, a justiça de Deus, tendo o testemunho da Lei e dos Profetas,    22  isto é, a justiça de Deus pela fé em Jesus Cristo para todos e sobre todos os que crêem; porque não há diferença.    23  Porque todos pecaram e destituídos estão da glória de Deus,    24 </a:t>
            </a:r>
            <a:r>
              <a:rPr lang="pt-BR" dirty="0" smtClean="0">
                <a:solidFill>
                  <a:srgbClr val="0000CC"/>
                </a:solidFill>
              </a:rPr>
              <a:t>sendo </a:t>
            </a:r>
            <a:r>
              <a:rPr lang="pt-BR" dirty="0">
                <a:solidFill>
                  <a:srgbClr val="0000CC"/>
                </a:solidFill>
              </a:rPr>
              <a:t>justificados gratuitamente pela sua graça, pela redenção que há em Cristo Jesus,    25  ao qual Deus propôs para propiciação pela fé no seu sangue, para demonstrar a sua justiça pela remissão dos pecados dantes cometidos, sob a paciência de Deus; </a:t>
            </a:r>
            <a:r>
              <a:rPr lang="pt-BR" dirty="0" smtClean="0">
                <a:solidFill>
                  <a:srgbClr val="0000CC"/>
                </a:solidFill>
              </a:rPr>
              <a:t>26 para </a:t>
            </a:r>
            <a:r>
              <a:rPr lang="pt-BR" dirty="0">
                <a:solidFill>
                  <a:srgbClr val="0000CC"/>
                </a:solidFill>
              </a:rPr>
              <a:t>demonstração da sua justiça neste tempo presente, para que ele seja justo e justificador daquele que tem fé em Jesus.</a:t>
            </a:r>
          </a:p>
        </p:txBody>
      </p:sp>
    </p:spTree>
    <p:extLst>
      <p:ext uri="{BB962C8B-B14F-4D97-AF65-F5344CB8AC3E}">
        <p14:creationId xmlns="" xmlns:p14="http://schemas.microsoft.com/office/powerpoint/2010/main" val="26650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4800" b="1" dirty="0"/>
              <a:t>LIÇÃO 9: </a:t>
            </a:r>
            <a:r>
              <a:rPr lang="pt-BR" sz="4800" b="1" dirty="0" smtClean="0"/>
              <a:t>  JESUS </a:t>
            </a:r>
            <a:r>
              <a:rPr lang="pt-BR" sz="4800" b="1" dirty="0"/>
              <a:t>PREPARA SEUS DISCÍPULOS PARA SUA ASCENSÃO</a:t>
            </a:r>
          </a:p>
        </p:txBody>
      </p:sp>
    </p:spTree>
    <p:extLst>
      <p:ext uri="{BB962C8B-B14F-4D97-AF65-F5344CB8AC3E}">
        <p14:creationId xmlns="" xmlns:p14="http://schemas.microsoft.com/office/powerpoint/2010/main" val="1596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pt-BR" sz="20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Mt </a:t>
            </a:r>
            <a:r>
              <a:rPr lang="pt-BR" sz="2800" dirty="0">
                <a:solidFill>
                  <a:srgbClr val="0000CC"/>
                </a:solidFill>
              </a:rPr>
              <a:t>16. 20  Então, mandou aos seus discípulos que a ninguém dissessem que ele era o Cristo</a:t>
            </a:r>
            <a:r>
              <a:rPr lang="pt-BR" sz="2800" dirty="0" smtClean="0">
                <a:solidFill>
                  <a:srgbClr val="0000CC"/>
                </a:solidFill>
              </a:rPr>
              <a:t>.    </a:t>
            </a:r>
          </a:p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21  Desde </a:t>
            </a:r>
            <a:r>
              <a:rPr lang="pt-BR" sz="2800" dirty="0">
                <a:solidFill>
                  <a:srgbClr val="0000CC"/>
                </a:solidFill>
              </a:rPr>
              <a:t>então, começou Jesus a mostrar aos seus discípulos que convinha ir a Jerusalém, e padecer muito dos anciãos, e dos principais dos sacerdotes, e dos escribas, e ser morto, e ressuscitar ao terceiro dia</a:t>
            </a:r>
            <a:r>
              <a:rPr lang="pt-BR" sz="2800" dirty="0" smtClean="0">
                <a:solidFill>
                  <a:srgbClr val="0000CC"/>
                </a:solidFill>
              </a:rPr>
              <a:t>.    </a:t>
            </a:r>
          </a:p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22  E </a:t>
            </a:r>
            <a:r>
              <a:rPr lang="pt-BR" sz="2800" dirty="0">
                <a:solidFill>
                  <a:srgbClr val="0000CC"/>
                </a:solidFill>
              </a:rPr>
              <a:t>Pedro, tomando-o de parte, começou a repreendê-lo, dizendo: Senhor, tem compaixão de ti; de modo nenhum te acontecerá isso</a:t>
            </a:r>
            <a:r>
              <a:rPr lang="pt-BR" sz="2800" dirty="0" smtClean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0267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t-BR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	INTRODUÇÃO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 – JESUS CONFIRMA SUA </a:t>
            </a:r>
            <a:r>
              <a:rPr lang="pt-BR" sz="2400" dirty="0" smtClean="0">
                <a:solidFill>
                  <a:srgbClr val="7030A0"/>
                </a:solidFill>
              </a:rPr>
              <a:t>IDENTIDADE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7030A0"/>
                </a:solidFill>
              </a:rPr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				(Mt </a:t>
            </a:r>
            <a:r>
              <a:rPr lang="pt-BR" sz="2400" dirty="0">
                <a:solidFill>
                  <a:srgbClr val="7030A0"/>
                </a:solidFill>
              </a:rPr>
              <a:t>16.13-19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400" dirty="0" smtClean="0">
                <a:solidFill>
                  <a:srgbClr val="7030A0"/>
                </a:solidFill>
              </a:rPr>
              <a:t>II </a:t>
            </a:r>
            <a:r>
              <a:rPr lang="pt-BR" sz="2400" dirty="0">
                <a:solidFill>
                  <a:srgbClr val="7030A0"/>
                </a:solidFill>
              </a:rPr>
              <a:t>– JESUS PREPARA SEUS DISCÍPULOS PARA </a:t>
            </a:r>
            <a:r>
              <a:rPr lang="pt-BR" sz="2400" dirty="0" smtClean="0">
                <a:solidFill>
                  <a:srgbClr val="7030A0"/>
                </a:solidFill>
              </a:rPr>
              <a:t>SUA 	INEVITÁVEL </a:t>
            </a:r>
            <a:r>
              <a:rPr lang="pt-BR" sz="2400" dirty="0">
                <a:solidFill>
                  <a:srgbClr val="7030A0"/>
                </a:solidFill>
              </a:rPr>
              <a:t>MORTE </a:t>
            </a:r>
            <a:r>
              <a:rPr lang="pt-BR" sz="2400" dirty="0" smtClean="0">
                <a:solidFill>
                  <a:srgbClr val="7030A0"/>
                </a:solidFill>
              </a:rPr>
              <a:t>		</a:t>
            </a:r>
            <a:r>
              <a:rPr lang="pt-BR" sz="2400" dirty="0">
                <a:solidFill>
                  <a:srgbClr val="7030A0"/>
                </a:solidFill>
              </a:rPr>
              <a:t>(Lc 9.29-32)</a:t>
            </a:r>
          </a:p>
          <a:p>
            <a:r>
              <a:rPr lang="pt-BR" sz="2400" dirty="0">
                <a:solidFill>
                  <a:srgbClr val="FF0000"/>
                </a:solidFill>
              </a:rPr>
              <a:t>III – JESUS PREPARA SEUS DISCÍPULOS PARA SUA </a:t>
            </a:r>
            <a:r>
              <a:rPr lang="pt-BR" sz="2400" dirty="0" smtClean="0">
                <a:solidFill>
                  <a:srgbClr val="FF0000"/>
                </a:solidFill>
              </a:rPr>
              <a:t>	ASCENSÃO</a:t>
            </a:r>
            <a:r>
              <a:rPr lang="pt-BR" sz="2400" dirty="0">
                <a:solidFill>
                  <a:srgbClr val="FF0000"/>
                </a:solidFill>
              </a:rPr>
              <a:t>	</a:t>
            </a:r>
            <a:r>
              <a:rPr lang="pt-BR" sz="2400" dirty="0" smtClean="0">
                <a:solidFill>
                  <a:srgbClr val="FF0000"/>
                </a:solidFill>
              </a:rPr>
              <a:t>		</a:t>
            </a:r>
            <a:r>
              <a:rPr lang="pt-BR" sz="2400" dirty="0">
                <a:solidFill>
                  <a:srgbClr val="FF0000"/>
                </a:solidFill>
              </a:rPr>
              <a:t>(Jo 16</a:t>
            </a:r>
            <a:r>
              <a:rPr lang="pt-BR" sz="2400" dirty="0" smtClean="0">
                <a:solidFill>
                  <a:srgbClr val="FF0000"/>
                </a:solidFill>
              </a:rPr>
              <a:t>. 4-7</a:t>
            </a:r>
            <a:r>
              <a:rPr lang="pt-BR" sz="2400" dirty="0">
                <a:solidFill>
                  <a:srgbClr val="FF0000"/>
                </a:solidFill>
              </a:rPr>
              <a:t>)</a:t>
            </a:r>
            <a:r>
              <a:rPr lang="pt-BR" sz="2400" dirty="0" smtClean="0">
                <a:solidFill>
                  <a:srgbClr val="FF0000"/>
                </a:solidFill>
              </a:rPr>
              <a:t>	</a:t>
            </a:r>
          </a:p>
          <a:p>
            <a:pPr marL="114300" indent="0">
              <a:buNone/>
            </a:pPr>
            <a:endParaRPr lang="pt-BR" sz="10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CONCLUSÃO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448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pt-BR" sz="3200" b="1" dirty="0"/>
              <a:t>EXTENDENDO A LEITURA BÍBLICA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Jo 16. 4  Mas tenho-vos dito isso, a fim de que, quando chegar aquela hora, vos lembreis de que já </a:t>
            </a:r>
            <a:r>
              <a:rPr lang="pt-BR" sz="2800" dirty="0" err="1">
                <a:solidFill>
                  <a:srgbClr val="0000CC"/>
                </a:solidFill>
              </a:rPr>
              <a:t>vo-lo</a:t>
            </a:r>
            <a:r>
              <a:rPr lang="pt-BR" sz="2800" dirty="0">
                <a:solidFill>
                  <a:srgbClr val="0000CC"/>
                </a:solidFill>
              </a:rPr>
              <a:t> tinha dito; e eu não vos disse isso desde o princípio, porque estava convosco.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5  E, agora, vou para aquele que me enviou; e nenhum de vós me pergunta: Para onde vais?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6  Antes, porque isso vos tenho dito, o vosso coração se encheu de tristeza.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7 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Todavia, digo-vos a verdade: que vos convém que eu vá, porque, se eu não for, o Consolador não virá a vós; mas, se eu for, </a:t>
            </a:r>
            <a:r>
              <a:rPr lang="pt-BR" sz="2800" dirty="0" err="1">
                <a:solidFill>
                  <a:srgbClr val="0000CC"/>
                </a:solidFill>
              </a:rPr>
              <a:t>enviar-vo-lo-ei</a:t>
            </a:r>
            <a:r>
              <a:rPr lang="pt-BR" sz="2800" dirty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66696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76864" cy="864096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7620000" cy="5184576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III – JESUS PREPARA SEUS DISCÍPULOS PARA SUA 	</a:t>
            </a:r>
            <a:r>
              <a:rPr lang="pt-BR" sz="2400" dirty="0" smtClean="0">
                <a:solidFill>
                  <a:srgbClr val="7030A0"/>
                </a:solidFill>
              </a:rPr>
              <a:t>ASCENSÃO						</a:t>
            </a:r>
            <a:r>
              <a:rPr lang="pt-BR" sz="1800" dirty="0" smtClean="0">
                <a:solidFill>
                  <a:srgbClr val="7030A0"/>
                </a:solidFill>
              </a:rPr>
              <a:t>1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 </a:t>
            </a:r>
            <a:r>
              <a:rPr lang="pt-BR" sz="2800" dirty="0"/>
              <a:t>Era muito perturbador para os discípulos, após tudo o que aprenderam e todos sinais vistos por eles, pensar na ausência do Filho de Deus. Ora, e não só isso, os discípulos nunca haviam experimentado um amor mais puro e incondicional do que o de Jesus, portanto, a ausência d’Ele representava também a privação do Seu magnífico bem </a:t>
            </a:r>
            <a:r>
              <a:rPr lang="pt-BR" sz="2800" dirty="0" smtClean="0"/>
              <a:t>(</a:t>
            </a:r>
            <a:r>
              <a:rPr lang="pt-BR" sz="2800" dirty="0" smtClean="0">
                <a:solidFill>
                  <a:srgbClr val="0000CC"/>
                </a:solidFill>
              </a:rPr>
              <a:t>Lc </a:t>
            </a:r>
            <a:r>
              <a:rPr lang="pt-BR" sz="2800" dirty="0">
                <a:solidFill>
                  <a:srgbClr val="0000CC"/>
                </a:solidFill>
              </a:rPr>
              <a:t>5.33-35</a:t>
            </a:r>
            <a:r>
              <a:rPr lang="pt-BR" sz="2800" dirty="0"/>
              <a:t>). </a:t>
            </a:r>
          </a:p>
        </p:txBody>
      </p:sp>
    </p:spTree>
    <p:extLst>
      <p:ext uri="{BB962C8B-B14F-4D97-AF65-F5344CB8AC3E}">
        <p14:creationId xmlns="" xmlns:p14="http://schemas.microsoft.com/office/powerpoint/2010/main" val="271977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pt-BR" sz="10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Lc </a:t>
            </a:r>
            <a:r>
              <a:rPr lang="pt-BR" sz="2800" dirty="0">
                <a:solidFill>
                  <a:srgbClr val="0000CC"/>
                </a:solidFill>
              </a:rPr>
              <a:t>5. 33  Disseram-lhe, então, eles: Por que jejuam muitas vezes os discípulos de João e fazem orações, como também os dos fariseus, mas os teus comem e bebem?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34  E ele lhes disse: Podeis vós fazer jejuar os convidados das bodas, enquanto o esposo está com eles?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35  Dias virão, porém, em que o esposo lhes será tirado, e, então, naqueles dias, jejuarão.</a:t>
            </a:r>
          </a:p>
        </p:txBody>
      </p:sp>
    </p:spTree>
    <p:extLst>
      <p:ext uri="{BB962C8B-B14F-4D97-AF65-F5344CB8AC3E}">
        <p14:creationId xmlns="" xmlns:p14="http://schemas.microsoft.com/office/powerpoint/2010/main" val="38832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11562"/>
            <a:ext cx="7704856" cy="848274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7620000" cy="547260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III – JESUS PREPARA SEUS DISCÍPULOS PARA SUA 	ASCENSÃO						</a:t>
            </a:r>
            <a:r>
              <a:rPr lang="pt-BR" sz="1800" dirty="0" smtClean="0">
                <a:solidFill>
                  <a:srgbClr val="7030A0"/>
                </a:solidFill>
              </a:rPr>
              <a:t>2</a:t>
            </a:r>
            <a:endParaRPr lang="pt-BR" sz="1800" dirty="0">
              <a:solidFill>
                <a:srgbClr val="7030A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/>
              <a:t>A fim de pacificar os corações atordoados dos Seus amados discípulos, Jesus os instruiu acerca do sublime propósito da Sua ascensão: preparar as moradas celestiais para os Seus escolhidos e enviar o Consolador, conforme citado nos textos bíblicos acima. A obra principal de Jesus tem </a:t>
            </a:r>
            <a:r>
              <a:rPr lang="pt-BR" sz="2800" dirty="0" smtClean="0"/>
              <a:t>por foco </a:t>
            </a:r>
            <a:r>
              <a:rPr lang="pt-BR" sz="2800" dirty="0"/>
              <a:t>a redenção eterna do Seu povo e não a garantia de comodidades terrenas, como alguns</a:t>
            </a:r>
          </a:p>
          <a:p>
            <a:pPr marL="114300" indent="0" algn="just">
              <a:buNone/>
            </a:pPr>
            <a:r>
              <a:rPr lang="pt-BR" sz="2800" dirty="0"/>
              <a:t>equivocadamente </a:t>
            </a:r>
            <a:r>
              <a:rPr lang="pt-BR" sz="2800" dirty="0" smtClean="0"/>
              <a:t>pensam (</a:t>
            </a:r>
            <a:r>
              <a:rPr lang="pt-BR" sz="2800" dirty="0" smtClean="0">
                <a:solidFill>
                  <a:srgbClr val="0000CC"/>
                </a:solidFill>
              </a:rPr>
              <a:t>Jo </a:t>
            </a:r>
            <a:r>
              <a:rPr lang="pt-BR" sz="2800" dirty="0">
                <a:solidFill>
                  <a:srgbClr val="0000CC"/>
                </a:solidFill>
              </a:rPr>
              <a:t>14.1-3</a:t>
            </a:r>
            <a:r>
              <a:rPr lang="pt-BR" sz="2800" dirty="0"/>
              <a:t>). </a:t>
            </a:r>
          </a:p>
        </p:txBody>
      </p:sp>
    </p:spTree>
    <p:extLst>
      <p:ext uri="{BB962C8B-B14F-4D97-AF65-F5344CB8AC3E}">
        <p14:creationId xmlns="" xmlns:p14="http://schemas.microsoft.com/office/powerpoint/2010/main" val="90090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7620000" cy="525658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Jo 14. 1 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Não se turbe o vosso coração; credes em Deus, crede também em mim.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2  Na casa de meu Pai há muitas moradas; se não fosse assim, eu </a:t>
            </a:r>
            <a:r>
              <a:rPr lang="pt-BR" sz="2800" dirty="0" err="1">
                <a:solidFill>
                  <a:srgbClr val="0000CC"/>
                </a:solidFill>
              </a:rPr>
              <a:t>vo-lo</a:t>
            </a:r>
            <a:r>
              <a:rPr lang="pt-BR" sz="2800" dirty="0">
                <a:solidFill>
                  <a:srgbClr val="0000CC"/>
                </a:solidFill>
              </a:rPr>
              <a:t> teria dito, pois vou preparar-vos lugar.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3  E, se eu for e vos preparar lugar, virei outra vez e vos levarei para mim mesmo, para que, onde eu estiver, estejais vós também.</a:t>
            </a:r>
            <a:endParaRPr lang="pt-BR" sz="2800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43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11562"/>
            <a:ext cx="7704856" cy="848274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7620000" cy="547260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III – JESUS PREPARA SEUS DISCÍPULOS PARA SUA 	ASCENSÃO						</a:t>
            </a:r>
            <a:r>
              <a:rPr lang="pt-BR" sz="1800" dirty="0" smtClean="0">
                <a:solidFill>
                  <a:srgbClr val="7030A0"/>
                </a:solidFill>
              </a:rPr>
              <a:t>3</a:t>
            </a:r>
            <a:endParaRPr lang="pt-BR" sz="1800" dirty="0">
              <a:solidFill>
                <a:srgbClr val="7030A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 </a:t>
            </a:r>
            <a:r>
              <a:rPr lang="pt-BR" sz="2800" dirty="0"/>
              <a:t>O Consolador seria enviado somente após a ascensão de </a:t>
            </a:r>
            <a:r>
              <a:rPr lang="pt-BR" sz="2800" dirty="0" smtClean="0"/>
              <a:t>Jesus Cristo </a:t>
            </a:r>
            <a:r>
              <a:rPr lang="pt-BR" sz="2800" dirty="0"/>
              <a:t>para ser o ajudador em tempo integral dos Seus discípulos. </a:t>
            </a:r>
            <a:r>
              <a:rPr lang="pt-BR" sz="2800" dirty="0" smtClean="0"/>
              <a:t>Ele, </a:t>
            </a:r>
            <a:r>
              <a:rPr lang="pt-BR" sz="2800" dirty="0"/>
              <a:t>segundo a Sua bondade, assegura aos Seus discípulos a fiel companhia do Consolador, cujo objetivo era assisti-los ao longo de toda a peregrinação (</a:t>
            </a:r>
            <a:r>
              <a:rPr lang="pt-BR" sz="2800" dirty="0">
                <a:solidFill>
                  <a:srgbClr val="0000CC"/>
                </a:solidFill>
              </a:rPr>
              <a:t>Jo 7.38, 39; Jo 14.16-18; 16.7-15</a:t>
            </a:r>
            <a:r>
              <a:rPr lang="pt-BR" sz="2800" dirty="0" smtClean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6286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i-FI" sz="2600" dirty="0">
                <a:solidFill>
                  <a:srgbClr val="0000CC"/>
                </a:solidFill>
              </a:rPr>
              <a:t>Jo 7</a:t>
            </a:r>
            <a:r>
              <a:rPr lang="fi-FI" sz="2600" dirty="0" smtClean="0">
                <a:solidFill>
                  <a:srgbClr val="0000CC"/>
                </a:solidFill>
              </a:rPr>
              <a:t>. </a:t>
            </a:r>
            <a:r>
              <a:rPr lang="pt-BR" sz="2600" dirty="0">
                <a:solidFill>
                  <a:srgbClr val="0000CC"/>
                </a:solidFill>
              </a:rPr>
              <a:t>38  Quem crê em mim, como diz a Escritura, rios de água viva correrão do seu ventre</a:t>
            </a:r>
            <a:r>
              <a:rPr lang="pt-BR" sz="2600" dirty="0" smtClean="0">
                <a:solidFill>
                  <a:srgbClr val="0000CC"/>
                </a:solidFill>
              </a:rPr>
              <a:t>.    39  </a:t>
            </a:r>
            <a:r>
              <a:rPr lang="pt-BR" sz="2600" dirty="0">
                <a:solidFill>
                  <a:srgbClr val="0000CC"/>
                </a:solidFill>
              </a:rPr>
              <a:t>E isso disse ele do Espírito, que haviam de receber os que nele cressem; porque o Espírito Santo ainda não fora dado, por ainda Jesus não ter sido glorificado.</a:t>
            </a:r>
            <a:endParaRPr lang="fi-FI" sz="2600" dirty="0">
              <a:solidFill>
                <a:srgbClr val="0000CC"/>
              </a:solidFill>
            </a:endParaRPr>
          </a:p>
          <a:p>
            <a:pPr marL="114300" indent="0">
              <a:buNone/>
            </a:pPr>
            <a:endParaRPr lang="fi-FI" sz="10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fi-FI" sz="2800" dirty="0" smtClean="0">
                <a:solidFill>
                  <a:srgbClr val="7030A0"/>
                </a:solidFill>
              </a:rPr>
              <a:t>Jo 14. </a:t>
            </a:r>
            <a:r>
              <a:rPr lang="pt-BR" sz="2800" dirty="0">
                <a:solidFill>
                  <a:srgbClr val="7030A0"/>
                </a:solidFill>
              </a:rPr>
              <a:t>16 </a:t>
            </a:r>
            <a:r>
              <a:rPr lang="pt-BR" sz="2800" dirty="0" smtClean="0">
                <a:solidFill>
                  <a:srgbClr val="7030A0"/>
                </a:solidFill>
              </a:rPr>
              <a:t>E </a:t>
            </a:r>
            <a:r>
              <a:rPr lang="pt-BR" sz="2800" dirty="0">
                <a:solidFill>
                  <a:srgbClr val="7030A0"/>
                </a:solidFill>
              </a:rPr>
              <a:t>eu rogarei ao Pai, e ele vos dará outro Consolador, para que fique convosco para sempre,    17  o Espírito da verdade, que o mundo não pode receber, porque não o vê, nem o conhece; mas vós o conheceis, porque habita convosco e estará em vós.   </a:t>
            </a:r>
            <a:r>
              <a:rPr lang="pt-BR" sz="2800" dirty="0" smtClean="0">
                <a:solidFill>
                  <a:srgbClr val="7030A0"/>
                </a:solidFill>
              </a:rPr>
              <a:t>18 Não </a:t>
            </a:r>
            <a:r>
              <a:rPr lang="pt-BR" sz="2800" dirty="0">
                <a:solidFill>
                  <a:srgbClr val="7030A0"/>
                </a:solidFill>
              </a:rPr>
              <a:t>vos deixarei órfãos; voltarei para vós</a:t>
            </a:r>
            <a:r>
              <a:rPr lang="pt-BR" sz="2800" dirty="0" smtClean="0">
                <a:solidFill>
                  <a:srgbClr val="7030A0"/>
                </a:solidFill>
              </a:rPr>
              <a:t>.</a:t>
            </a:r>
            <a:endParaRPr lang="pt-BR" sz="2800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639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i-FI" sz="2400" dirty="0" smtClean="0">
                <a:solidFill>
                  <a:srgbClr val="0000CC"/>
                </a:solidFill>
              </a:rPr>
              <a:t>Jo 16. </a:t>
            </a:r>
            <a:r>
              <a:rPr lang="pt-BR" sz="2400" dirty="0">
                <a:solidFill>
                  <a:srgbClr val="0000CC"/>
                </a:solidFill>
              </a:rPr>
              <a:t>7 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Todavia, digo-vos a verdade: que vos convém que eu vá, porque, se eu não for, o Consolador não virá a vós; mas, se eu for, </a:t>
            </a:r>
            <a:r>
              <a:rPr lang="pt-BR" sz="2400" dirty="0" err="1">
                <a:solidFill>
                  <a:srgbClr val="0000CC"/>
                </a:solidFill>
              </a:rPr>
              <a:t>enviar-vo-lo-ei</a:t>
            </a:r>
            <a:r>
              <a:rPr lang="pt-BR" sz="2400" dirty="0" smtClean="0">
                <a:solidFill>
                  <a:srgbClr val="0000CC"/>
                </a:solidFill>
              </a:rPr>
              <a:t>.    8  </a:t>
            </a:r>
            <a:r>
              <a:rPr lang="pt-BR" sz="2400" dirty="0">
                <a:solidFill>
                  <a:srgbClr val="0000CC"/>
                </a:solidFill>
              </a:rPr>
              <a:t>E, quando ele vier, convencerá o mundo do pecado, e da justiça, e do juízo: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9  do pecado, porque não crêem em mim</a:t>
            </a:r>
            <a:r>
              <a:rPr lang="pt-BR" sz="2400" dirty="0" smtClean="0">
                <a:solidFill>
                  <a:srgbClr val="0000CC"/>
                </a:solidFill>
              </a:rPr>
              <a:t>;    10  </a:t>
            </a:r>
            <a:r>
              <a:rPr lang="pt-BR" sz="2400" dirty="0">
                <a:solidFill>
                  <a:srgbClr val="0000CC"/>
                </a:solidFill>
              </a:rPr>
              <a:t>da justiça, porque vou para meu Pai, e não me vereis mais</a:t>
            </a:r>
            <a:r>
              <a:rPr lang="pt-BR" sz="2400" dirty="0" smtClean="0">
                <a:solidFill>
                  <a:srgbClr val="0000CC"/>
                </a:solidFill>
              </a:rPr>
              <a:t>;    11  </a:t>
            </a:r>
            <a:r>
              <a:rPr lang="pt-BR" sz="2400" dirty="0">
                <a:solidFill>
                  <a:srgbClr val="0000CC"/>
                </a:solidFill>
              </a:rPr>
              <a:t>e do juízo, porque já o príncipe deste mundo está julgado.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12  Ainda tenho muito que vos dizer, mas vós não o podeis suportar agora</a:t>
            </a:r>
            <a:r>
              <a:rPr lang="pt-BR" sz="2400" dirty="0" smtClean="0">
                <a:solidFill>
                  <a:srgbClr val="0000CC"/>
                </a:solidFill>
              </a:rPr>
              <a:t>.    13  </a:t>
            </a:r>
            <a:r>
              <a:rPr lang="pt-BR" sz="2400" dirty="0">
                <a:solidFill>
                  <a:srgbClr val="0000CC"/>
                </a:solidFill>
              </a:rPr>
              <a:t>Mas, quando vier aquele Espírito da verdade, ele vos guiará em toda a verdade, porque não falará de si mesmo, mas dirá tudo o que tiver ouvido e vos anunciará o que há de vir</a:t>
            </a:r>
            <a:r>
              <a:rPr lang="pt-BR" sz="2400" dirty="0" smtClean="0">
                <a:solidFill>
                  <a:srgbClr val="0000CC"/>
                </a:solidFill>
              </a:rPr>
              <a:t>.    14  </a:t>
            </a:r>
            <a:r>
              <a:rPr lang="pt-BR" sz="2400" dirty="0">
                <a:solidFill>
                  <a:srgbClr val="0000CC"/>
                </a:solidFill>
              </a:rPr>
              <a:t>Ele me glorificará, porque há de receber do que é meu e </a:t>
            </a:r>
            <a:r>
              <a:rPr lang="pt-BR" sz="2400" dirty="0" err="1">
                <a:solidFill>
                  <a:srgbClr val="0000CC"/>
                </a:solidFill>
              </a:rPr>
              <a:t>vo-lo</a:t>
            </a:r>
            <a:r>
              <a:rPr lang="pt-BR" sz="2400" dirty="0">
                <a:solidFill>
                  <a:srgbClr val="0000CC"/>
                </a:solidFill>
              </a:rPr>
              <a:t> há de anunciar.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15  Tudo quanto o Pai tem é meu; por isso, vos disse que há de receber do que é meu e </a:t>
            </a:r>
            <a:r>
              <a:rPr lang="pt-BR" sz="2400" dirty="0" err="1">
                <a:solidFill>
                  <a:srgbClr val="0000CC"/>
                </a:solidFill>
              </a:rPr>
              <a:t>vo-lo</a:t>
            </a:r>
            <a:r>
              <a:rPr lang="pt-BR" sz="2400" dirty="0">
                <a:solidFill>
                  <a:srgbClr val="0000CC"/>
                </a:solidFill>
              </a:rPr>
              <a:t> há de anunciar.</a:t>
            </a:r>
            <a:endParaRPr lang="pt-BR" sz="2400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952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sz="2800" b="1" dirty="0" smtClean="0"/>
              <a:t>TEXTO ÁUREO: </a:t>
            </a:r>
          </a:p>
          <a:p>
            <a:r>
              <a:rPr lang="pt-BR" sz="2800" b="1" dirty="0"/>
              <a:t>“</a:t>
            </a:r>
            <a:r>
              <a:rPr lang="pt-BR" sz="3600" dirty="0">
                <a:solidFill>
                  <a:srgbClr val="0000CC"/>
                </a:solidFill>
              </a:rPr>
              <a:t>Todavia, digo-vos a verdade: que vos convém que eu vá, porque, se eu não for, o Consolador não virá a vós; mas, se eu for, </a:t>
            </a:r>
            <a:r>
              <a:rPr lang="pt-BR" sz="3600" dirty="0" err="1">
                <a:solidFill>
                  <a:srgbClr val="0000CC"/>
                </a:solidFill>
              </a:rPr>
              <a:t>enviar-vo-lo-ei</a:t>
            </a:r>
            <a:r>
              <a:rPr lang="pt-BR" sz="2800" b="1" dirty="0" smtClean="0">
                <a:solidFill>
                  <a:srgbClr val="0000CC"/>
                </a:solidFill>
              </a:rPr>
              <a:t>.</a:t>
            </a:r>
            <a:r>
              <a:rPr lang="pt-BR" sz="2800" b="1" dirty="0" smtClean="0"/>
              <a:t>”	     </a:t>
            </a:r>
            <a:r>
              <a:rPr lang="pt-BR" sz="2800" dirty="0" smtClean="0"/>
              <a:t>(</a:t>
            </a:r>
            <a:r>
              <a:rPr lang="pt-BR" sz="2800" dirty="0">
                <a:solidFill>
                  <a:srgbClr val="0000CC"/>
                </a:solidFill>
              </a:rPr>
              <a:t>Jo 16.7</a:t>
            </a:r>
            <a:r>
              <a:rPr lang="pt-BR" sz="2800" dirty="0"/>
              <a:t> </a:t>
            </a:r>
            <a:r>
              <a:rPr lang="pt-BR" sz="2800" dirty="0" smtClean="0"/>
              <a:t>)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28915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t-BR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	INTRODUÇÃO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 – JESUS CONFIRMA SUA </a:t>
            </a:r>
            <a:r>
              <a:rPr lang="pt-BR" sz="2400" dirty="0" smtClean="0">
                <a:solidFill>
                  <a:srgbClr val="7030A0"/>
                </a:solidFill>
              </a:rPr>
              <a:t>IDENTIDADE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7030A0"/>
                </a:solidFill>
              </a:rPr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				(Mt </a:t>
            </a:r>
            <a:r>
              <a:rPr lang="pt-BR" sz="2400" dirty="0">
                <a:solidFill>
                  <a:srgbClr val="7030A0"/>
                </a:solidFill>
              </a:rPr>
              <a:t>16.13-19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400" dirty="0" smtClean="0">
                <a:solidFill>
                  <a:srgbClr val="7030A0"/>
                </a:solidFill>
              </a:rPr>
              <a:t>II </a:t>
            </a:r>
            <a:r>
              <a:rPr lang="pt-BR" sz="2400" dirty="0">
                <a:solidFill>
                  <a:srgbClr val="7030A0"/>
                </a:solidFill>
              </a:rPr>
              <a:t>– JESUS PREPARA SEUS DISCÍPULOS PARA </a:t>
            </a:r>
            <a:r>
              <a:rPr lang="pt-BR" sz="2400" dirty="0" smtClean="0">
                <a:solidFill>
                  <a:srgbClr val="7030A0"/>
                </a:solidFill>
              </a:rPr>
              <a:t>SUA 	INEVITÁVEL </a:t>
            </a:r>
            <a:r>
              <a:rPr lang="pt-BR" sz="2400" dirty="0">
                <a:solidFill>
                  <a:srgbClr val="7030A0"/>
                </a:solidFill>
              </a:rPr>
              <a:t>MORTE </a:t>
            </a:r>
            <a:r>
              <a:rPr lang="pt-BR" sz="2400" dirty="0" smtClean="0">
                <a:solidFill>
                  <a:srgbClr val="7030A0"/>
                </a:solidFill>
              </a:rPr>
              <a:t>		</a:t>
            </a:r>
            <a:r>
              <a:rPr lang="pt-BR" sz="2400" dirty="0">
                <a:solidFill>
                  <a:srgbClr val="7030A0"/>
                </a:solidFill>
              </a:rPr>
              <a:t>(Lc 9.29-32)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III – JESUS PREPARA SEUS DISCÍPULOS PARA SUA </a:t>
            </a:r>
            <a:r>
              <a:rPr lang="pt-BR" sz="2400" dirty="0" smtClean="0">
                <a:solidFill>
                  <a:srgbClr val="7030A0"/>
                </a:solidFill>
              </a:rPr>
              <a:t>	ASCENSÃO</a:t>
            </a:r>
            <a:r>
              <a:rPr lang="pt-BR" sz="2400" dirty="0">
                <a:solidFill>
                  <a:srgbClr val="7030A0"/>
                </a:solidFill>
              </a:rPr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		</a:t>
            </a:r>
            <a:r>
              <a:rPr lang="pt-BR" sz="2400" dirty="0">
                <a:solidFill>
                  <a:srgbClr val="7030A0"/>
                </a:solidFill>
              </a:rPr>
              <a:t>(Jo 16</a:t>
            </a:r>
            <a:r>
              <a:rPr lang="pt-BR" sz="2400" dirty="0" smtClean="0">
                <a:solidFill>
                  <a:srgbClr val="7030A0"/>
                </a:solidFill>
              </a:rPr>
              <a:t>. 4-7</a:t>
            </a:r>
            <a:r>
              <a:rPr lang="pt-BR" sz="2400" dirty="0">
                <a:solidFill>
                  <a:srgbClr val="7030A0"/>
                </a:solidFill>
              </a:rPr>
              <a:t>)</a:t>
            </a:r>
            <a:r>
              <a:rPr lang="pt-BR" sz="2400" dirty="0" smtClean="0">
                <a:solidFill>
                  <a:srgbClr val="7030A0"/>
                </a:solidFill>
              </a:rPr>
              <a:t>	</a:t>
            </a:r>
          </a:p>
          <a:p>
            <a:pPr marL="114300" indent="0">
              <a:buNone/>
            </a:pPr>
            <a:endParaRPr lang="pt-BR" sz="10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3200" b="1" dirty="0" smtClean="0">
                <a:solidFill>
                  <a:srgbClr val="FF0000"/>
                </a:solidFill>
              </a:rPr>
              <a:t>CONCLUSÃO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448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04856" cy="1080120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 smtClean="0">
                <a:solidFill>
                  <a:srgbClr val="2F2B20"/>
                </a:solidFill>
              </a:rPr>
              <a:t>CONCLUSÃO	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t-BR" sz="1000" dirty="0" smtClean="0">
                <a:solidFill>
                  <a:srgbClr val="2F2B20"/>
                </a:solidFill>
              </a:rPr>
              <a:t>			</a:t>
            </a:r>
          </a:p>
          <a:p>
            <a:pPr marL="114300" lvl="0" indent="0" algn="just">
              <a:buClr>
                <a:srgbClr val="A9A57C"/>
              </a:buClr>
              <a:buNone/>
            </a:pPr>
            <a:r>
              <a:rPr lang="pt-BR" dirty="0"/>
              <a:t>	</a:t>
            </a:r>
            <a:r>
              <a:rPr lang="pt-BR" sz="2400" dirty="0"/>
              <a:t> </a:t>
            </a:r>
            <a:r>
              <a:rPr lang="pt-BR" sz="2800" dirty="0"/>
              <a:t>Era de suma importância que Jesus preparasse os Seus discípulos para a Sua morte, ressurreição e ascensão para eles crerem n’Ele quando tudo fosse cumprido, bem como para eles não serem surpreendidos ou desapontados. Jesus estava preparando os Seus discípulos para os eventos que transformariam radicalmente o mundo para sempre. </a:t>
            </a:r>
          </a:p>
        </p:txBody>
      </p:sp>
    </p:spTree>
    <p:extLst>
      <p:ext uri="{BB962C8B-B14F-4D97-AF65-F5344CB8AC3E}">
        <p14:creationId xmlns="" xmlns:p14="http://schemas.microsoft.com/office/powerpoint/2010/main" val="109242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t-BR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	INTRODUÇÃO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 – JESUS CONFIRMA SUA </a:t>
            </a:r>
            <a:r>
              <a:rPr lang="pt-BR" sz="2400" dirty="0" smtClean="0">
                <a:solidFill>
                  <a:srgbClr val="7030A0"/>
                </a:solidFill>
              </a:rPr>
              <a:t>IDENTIDADE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7030A0"/>
                </a:solidFill>
              </a:rPr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				(Mt </a:t>
            </a:r>
            <a:r>
              <a:rPr lang="pt-BR" sz="2400" dirty="0">
                <a:solidFill>
                  <a:srgbClr val="7030A0"/>
                </a:solidFill>
              </a:rPr>
              <a:t>16.13-19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400" dirty="0" smtClean="0">
                <a:solidFill>
                  <a:srgbClr val="7030A0"/>
                </a:solidFill>
              </a:rPr>
              <a:t>II </a:t>
            </a:r>
            <a:r>
              <a:rPr lang="pt-BR" sz="2400" dirty="0">
                <a:solidFill>
                  <a:srgbClr val="7030A0"/>
                </a:solidFill>
              </a:rPr>
              <a:t>– JESUS PREPARA SEUS DISCÍPULOS PARA </a:t>
            </a:r>
            <a:r>
              <a:rPr lang="pt-BR" sz="2400" dirty="0" smtClean="0">
                <a:solidFill>
                  <a:srgbClr val="7030A0"/>
                </a:solidFill>
              </a:rPr>
              <a:t>SUA 	INEVITÁVEL </a:t>
            </a:r>
            <a:r>
              <a:rPr lang="pt-BR" sz="2400" dirty="0">
                <a:solidFill>
                  <a:srgbClr val="7030A0"/>
                </a:solidFill>
              </a:rPr>
              <a:t>MORTE </a:t>
            </a:r>
            <a:r>
              <a:rPr lang="pt-BR" sz="2400" dirty="0" smtClean="0">
                <a:solidFill>
                  <a:srgbClr val="7030A0"/>
                </a:solidFill>
              </a:rPr>
              <a:t>		</a:t>
            </a:r>
            <a:r>
              <a:rPr lang="pt-BR" sz="2400" dirty="0">
                <a:solidFill>
                  <a:srgbClr val="7030A0"/>
                </a:solidFill>
              </a:rPr>
              <a:t>(Lc 9.29-32)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III – JESUS PREPARA SEUS DISCÍPULOS PARA SUA </a:t>
            </a:r>
            <a:r>
              <a:rPr lang="pt-BR" sz="2400" dirty="0" smtClean="0">
                <a:solidFill>
                  <a:srgbClr val="7030A0"/>
                </a:solidFill>
              </a:rPr>
              <a:t>	ASCENSÃO</a:t>
            </a:r>
            <a:r>
              <a:rPr lang="pt-BR" sz="2400" dirty="0">
                <a:solidFill>
                  <a:srgbClr val="7030A0"/>
                </a:solidFill>
              </a:rPr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		</a:t>
            </a:r>
            <a:r>
              <a:rPr lang="pt-BR" sz="2400" dirty="0">
                <a:solidFill>
                  <a:srgbClr val="7030A0"/>
                </a:solidFill>
              </a:rPr>
              <a:t>(Jo 16</a:t>
            </a:r>
            <a:r>
              <a:rPr lang="pt-BR" sz="2400" dirty="0" smtClean="0">
                <a:solidFill>
                  <a:srgbClr val="7030A0"/>
                </a:solidFill>
              </a:rPr>
              <a:t>. 4-7</a:t>
            </a:r>
            <a:r>
              <a:rPr lang="pt-BR" sz="2400" dirty="0">
                <a:solidFill>
                  <a:srgbClr val="7030A0"/>
                </a:solidFill>
              </a:rPr>
              <a:t>)</a:t>
            </a:r>
            <a:r>
              <a:rPr lang="pt-BR" sz="2400" dirty="0" smtClean="0">
                <a:solidFill>
                  <a:srgbClr val="7030A0"/>
                </a:solidFill>
              </a:rPr>
              <a:t>	</a:t>
            </a:r>
          </a:p>
          <a:p>
            <a:pPr marL="114300" indent="0">
              <a:buNone/>
            </a:pPr>
            <a:endParaRPr lang="pt-BR" sz="10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CONCLUSÃO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448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sz="2800" b="1" dirty="0" smtClean="0"/>
              <a:t>TEXTO ÁUREO: </a:t>
            </a:r>
          </a:p>
          <a:p>
            <a:r>
              <a:rPr lang="pt-BR" sz="2800" b="1" dirty="0"/>
              <a:t>“</a:t>
            </a:r>
            <a:r>
              <a:rPr lang="pt-BR" sz="3200" b="1" dirty="0">
                <a:solidFill>
                  <a:srgbClr val="0000CC"/>
                </a:solidFill>
              </a:rPr>
              <a:t>Todavia, digo-vos a verdade: que vos convém que eu vá, porque, se eu não for, o Consolador não virá a vós; mas, se eu for, </a:t>
            </a:r>
            <a:r>
              <a:rPr lang="pt-BR" sz="3200" b="1" dirty="0" err="1">
                <a:solidFill>
                  <a:srgbClr val="0000CC"/>
                </a:solidFill>
              </a:rPr>
              <a:t>enviar-vo-lo-ei</a:t>
            </a:r>
            <a:r>
              <a:rPr lang="pt-BR" sz="2800" b="1" dirty="0" smtClean="0">
                <a:solidFill>
                  <a:srgbClr val="0000CC"/>
                </a:solidFill>
              </a:rPr>
              <a:t>.</a:t>
            </a:r>
            <a:r>
              <a:rPr lang="pt-BR" sz="2800" b="1" dirty="0" smtClean="0"/>
              <a:t>”		</a:t>
            </a:r>
            <a:r>
              <a:rPr lang="pt-BR" sz="2800" dirty="0" smtClean="0"/>
              <a:t>(</a:t>
            </a:r>
            <a:r>
              <a:rPr lang="pt-BR" sz="2800" dirty="0">
                <a:solidFill>
                  <a:srgbClr val="0000CC"/>
                </a:solidFill>
              </a:rPr>
              <a:t>Jo 16.7</a:t>
            </a:r>
            <a:r>
              <a:rPr lang="pt-BR" sz="2800" dirty="0"/>
              <a:t> </a:t>
            </a:r>
            <a:r>
              <a:rPr lang="pt-BR" sz="2800" dirty="0" smtClean="0"/>
              <a:t>)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88323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06090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7715200" cy="55640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1800" dirty="0" smtClean="0">
                <a:solidFill>
                  <a:srgbClr val="0000CC"/>
                </a:solidFill>
              </a:rPr>
              <a:t>Jo 16</a:t>
            </a:r>
            <a:r>
              <a:rPr lang="pt-BR" sz="1800" dirty="0">
                <a:solidFill>
                  <a:srgbClr val="0000CC"/>
                </a:solidFill>
              </a:rPr>
              <a:t>. 1 </a:t>
            </a:r>
            <a:r>
              <a:rPr lang="pt-BR" sz="1800" dirty="0" smtClean="0">
                <a:solidFill>
                  <a:srgbClr val="0000CC"/>
                </a:solidFill>
              </a:rPr>
              <a:t> </a:t>
            </a:r>
            <a:r>
              <a:rPr lang="pt-BR" sz="1800" dirty="0">
                <a:solidFill>
                  <a:srgbClr val="0000CC"/>
                </a:solidFill>
              </a:rPr>
              <a:t>Tenho-vos dito essas coisas para que vos não escandalizeis</a:t>
            </a:r>
            <a:r>
              <a:rPr lang="pt-BR" sz="1800" dirty="0" smtClean="0">
                <a:solidFill>
                  <a:srgbClr val="0000CC"/>
                </a:solidFill>
              </a:rPr>
              <a:t>.    2  </a:t>
            </a:r>
            <a:r>
              <a:rPr lang="pt-BR" sz="1800" dirty="0">
                <a:solidFill>
                  <a:srgbClr val="0000CC"/>
                </a:solidFill>
              </a:rPr>
              <a:t>Expulsar-vos-ão das sinagogas; vem mesmo a hora em que qualquer que vos matar cuidará fazer um serviço a Deus</a:t>
            </a:r>
            <a:r>
              <a:rPr lang="pt-BR" sz="1800" dirty="0" smtClean="0">
                <a:solidFill>
                  <a:srgbClr val="0000CC"/>
                </a:solidFill>
              </a:rPr>
              <a:t>.    3  </a:t>
            </a:r>
            <a:r>
              <a:rPr lang="pt-BR" sz="1800" dirty="0">
                <a:solidFill>
                  <a:srgbClr val="0000CC"/>
                </a:solidFill>
              </a:rPr>
              <a:t>E isso vos farão, porque não conheceram ao Pai nem a mim</a:t>
            </a:r>
            <a:r>
              <a:rPr lang="pt-BR" sz="1800" dirty="0" smtClean="0">
                <a:solidFill>
                  <a:srgbClr val="0000CC"/>
                </a:solidFill>
              </a:rPr>
              <a:t>.    4  </a:t>
            </a:r>
            <a:r>
              <a:rPr lang="pt-BR" sz="1800" dirty="0">
                <a:solidFill>
                  <a:srgbClr val="0000CC"/>
                </a:solidFill>
              </a:rPr>
              <a:t>Mas tenho-vos dito isso, a fim de que, quando chegar aquela hora, vos lembreis de que já </a:t>
            </a:r>
            <a:r>
              <a:rPr lang="pt-BR" sz="1800" dirty="0" err="1">
                <a:solidFill>
                  <a:srgbClr val="0000CC"/>
                </a:solidFill>
              </a:rPr>
              <a:t>vo-lo</a:t>
            </a:r>
            <a:r>
              <a:rPr lang="pt-BR" sz="1800" dirty="0">
                <a:solidFill>
                  <a:srgbClr val="0000CC"/>
                </a:solidFill>
              </a:rPr>
              <a:t> tinha dito; e eu não vos disse isso desde o princípio, porque estava convosco</a:t>
            </a:r>
            <a:r>
              <a:rPr lang="pt-BR" sz="1800" dirty="0" smtClean="0">
                <a:solidFill>
                  <a:srgbClr val="0000CC"/>
                </a:solidFill>
              </a:rPr>
              <a:t>.    5  </a:t>
            </a:r>
            <a:r>
              <a:rPr lang="pt-BR" sz="1800" dirty="0">
                <a:solidFill>
                  <a:srgbClr val="0000CC"/>
                </a:solidFill>
              </a:rPr>
              <a:t>E, agora, vou para aquele que me enviou; e nenhum de vós me pergunta: Para onde vais</a:t>
            </a:r>
            <a:r>
              <a:rPr lang="pt-BR" sz="1800" dirty="0" smtClean="0">
                <a:solidFill>
                  <a:srgbClr val="0000CC"/>
                </a:solidFill>
              </a:rPr>
              <a:t>?    6  </a:t>
            </a:r>
            <a:r>
              <a:rPr lang="pt-BR" sz="1800" dirty="0">
                <a:solidFill>
                  <a:srgbClr val="0000CC"/>
                </a:solidFill>
              </a:rPr>
              <a:t>Antes, porque isso vos tenho dito, o vosso coração se encheu de tristeza</a:t>
            </a:r>
            <a:r>
              <a:rPr lang="pt-BR" sz="1800" dirty="0" smtClean="0">
                <a:solidFill>
                  <a:srgbClr val="0000CC"/>
                </a:solidFill>
              </a:rPr>
              <a:t>.    7  </a:t>
            </a:r>
            <a:r>
              <a:rPr lang="pt-BR" sz="1800" dirty="0">
                <a:solidFill>
                  <a:srgbClr val="0000CC"/>
                </a:solidFill>
              </a:rPr>
              <a:t>Todavia, digo-vos a verdade: que vos convém que eu vá, porque, se eu não for, o Consolador não virá a vós; mas, se eu for, </a:t>
            </a:r>
            <a:r>
              <a:rPr lang="pt-BR" sz="1800" dirty="0" err="1">
                <a:solidFill>
                  <a:srgbClr val="0000CC"/>
                </a:solidFill>
              </a:rPr>
              <a:t>enviar-vo-lo-ei</a:t>
            </a:r>
            <a:r>
              <a:rPr lang="pt-BR" sz="1800" dirty="0" smtClean="0">
                <a:solidFill>
                  <a:srgbClr val="0000CC"/>
                </a:solidFill>
              </a:rPr>
              <a:t>.    8  </a:t>
            </a:r>
            <a:r>
              <a:rPr lang="pt-BR" sz="1800" dirty="0">
                <a:solidFill>
                  <a:srgbClr val="0000CC"/>
                </a:solidFill>
              </a:rPr>
              <a:t>E, quando ele vier, convencerá o mundo do pecado, e da justiça, e do juízo</a:t>
            </a:r>
            <a:r>
              <a:rPr lang="pt-BR" sz="1800" dirty="0" smtClean="0">
                <a:solidFill>
                  <a:srgbClr val="0000CC"/>
                </a:solidFill>
              </a:rPr>
              <a:t>:    9  </a:t>
            </a:r>
            <a:r>
              <a:rPr lang="pt-BR" sz="1800" dirty="0">
                <a:solidFill>
                  <a:srgbClr val="0000CC"/>
                </a:solidFill>
              </a:rPr>
              <a:t>do pecado, porque não crêem em mim</a:t>
            </a:r>
            <a:r>
              <a:rPr lang="pt-BR" sz="1800" dirty="0" smtClean="0">
                <a:solidFill>
                  <a:srgbClr val="0000CC"/>
                </a:solidFill>
              </a:rPr>
              <a:t>;    10  </a:t>
            </a:r>
            <a:r>
              <a:rPr lang="pt-BR" sz="1800" dirty="0">
                <a:solidFill>
                  <a:srgbClr val="0000CC"/>
                </a:solidFill>
              </a:rPr>
              <a:t>da justiça, porque vou para meu Pai, e não me vereis mais</a:t>
            </a:r>
            <a:r>
              <a:rPr lang="pt-BR" sz="1800" dirty="0" smtClean="0">
                <a:solidFill>
                  <a:srgbClr val="0000CC"/>
                </a:solidFill>
              </a:rPr>
              <a:t>;    11  </a:t>
            </a:r>
            <a:r>
              <a:rPr lang="pt-BR" sz="1800" dirty="0">
                <a:solidFill>
                  <a:srgbClr val="0000CC"/>
                </a:solidFill>
              </a:rPr>
              <a:t>e do juízo, porque já o príncipe deste mundo está julgado</a:t>
            </a:r>
            <a:r>
              <a:rPr lang="pt-BR" sz="1800" dirty="0" smtClean="0">
                <a:solidFill>
                  <a:srgbClr val="0000CC"/>
                </a:solidFill>
              </a:rPr>
              <a:t>.    12  </a:t>
            </a:r>
            <a:r>
              <a:rPr lang="pt-BR" sz="1800" dirty="0">
                <a:solidFill>
                  <a:srgbClr val="0000CC"/>
                </a:solidFill>
              </a:rPr>
              <a:t>Ainda tenho muito que vos dizer, mas vós não o podeis suportar agora</a:t>
            </a:r>
            <a:r>
              <a:rPr lang="pt-BR" sz="1800" dirty="0" smtClean="0">
                <a:solidFill>
                  <a:srgbClr val="0000CC"/>
                </a:solidFill>
              </a:rPr>
              <a:t>.    13  </a:t>
            </a:r>
            <a:r>
              <a:rPr lang="pt-BR" sz="1800" dirty="0">
                <a:solidFill>
                  <a:srgbClr val="0000CC"/>
                </a:solidFill>
              </a:rPr>
              <a:t>Mas, quando vier aquele Espírito da verdade, ele vos guiará em toda a verdade, porque não falará de si mesmo, mas dirá tudo o que tiver ouvido e vos anunciará o que há de vir</a:t>
            </a:r>
            <a:r>
              <a:rPr lang="pt-BR" sz="1800" dirty="0" smtClean="0">
                <a:solidFill>
                  <a:srgbClr val="0000CC"/>
                </a:solidFill>
              </a:rPr>
              <a:t>.    14  </a:t>
            </a:r>
            <a:r>
              <a:rPr lang="pt-BR" sz="1800" dirty="0">
                <a:solidFill>
                  <a:srgbClr val="0000CC"/>
                </a:solidFill>
              </a:rPr>
              <a:t>Ele me glorificará, porque há de receber do que é meu e </a:t>
            </a:r>
            <a:r>
              <a:rPr lang="pt-BR" sz="1800" dirty="0" err="1">
                <a:solidFill>
                  <a:srgbClr val="0000CC"/>
                </a:solidFill>
              </a:rPr>
              <a:t>vo-lo</a:t>
            </a:r>
            <a:r>
              <a:rPr lang="pt-BR" sz="1800" dirty="0">
                <a:solidFill>
                  <a:srgbClr val="0000CC"/>
                </a:solidFill>
              </a:rPr>
              <a:t> há de anunciar</a:t>
            </a:r>
            <a:r>
              <a:rPr lang="pt-BR" sz="1800" dirty="0" smtClean="0">
                <a:solidFill>
                  <a:srgbClr val="0000CC"/>
                </a:solidFill>
              </a:rPr>
              <a:t>.  15 Tudo </a:t>
            </a:r>
            <a:r>
              <a:rPr lang="pt-BR" sz="1800" dirty="0">
                <a:solidFill>
                  <a:srgbClr val="0000CC"/>
                </a:solidFill>
              </a:rPr>
              <a:t>quanto o Pai tem é meu; por isso, vos disse que há de receber do que é meu e </a:t>
            </a:r>
            <a:r>
              <a:rPr lang="pt-BR" sz="1800" dirty="0" err="1">
                <a:solidFill>
                  <a:srgbClr val="0000CC"/>
                </a:solidFill>
              </a:rPr>
              <a:t>vo-lo</a:t>
            </a:r>
            <a:r>
              <a:rPr lang="pt-BR" sz="1800" dirty="0">
                <a:solidFill>
                  <a:srgbClr val="0000CC"/>
                </a:solidFill>
              </a:rPr>
              <a:t> há de anunciar</a:t>
            </a:r>
            <a:r>
              <a:rPr lang="pt-BR" sz="1800" dirty="0" smtClean="0">
                <a:solidFill>
                  <a:srgbClr val="0000CC"/>
                </a:solidFill>
              </a:rPr>
              <a:t>.     16  Um </a:t>
            </a:r>
            <a:r>
              <a:rPr lang="pt-BR" sz="1800" dirty="0">
                <a:solidFill>
                  <a:srgbClr val="0000CC"/>
                </a:solidFill>
              </a:rPr>
              <a:t>pouco, e não me vereis; e outra vez um pouco, e ver-me-eis, porquanto vou para o Pai.</a:t>
            </a:r>
          </a:p>
        </p:txBody>
      </p:sp>
    </p:spTree>
    <p:extLst>
      <p:ext uri="{BB962C8B-B14F-4D97-AF65-F5344CB8AC3E}">
        <p14:creationId xmlns="" xmlns:p14="http://schemas.microsoft.com/office/powerpoint/2010/main" val="24904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t-BR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	INTRODUÇÃO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 – JESUS CONFIRMA SUA </a:t>
            </a:r>
            <a:r>
              <a:rPr lang="pt-BR" sz="2400" dirty="0" smtClean="0">
                <a:solidFill>
                  <a:srgbClr val="7030A0"/>
                </a:solidFill>
              </a:rPr>
              <a:t>IDENTIDADE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7030A0"/>
                </a:solidFill>
              </a:rPr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				(Mt </a:t>
            </a:r>
            <a:r>
              <a:rPr lang="pt-BR" sz="2400" dirty="0">
                <a:solidFill>
                  <a:srgbClr val="7030A0"/>
                </a:solidFill>
              </a:rPr>
              <a:t>16.13-19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400" dirty="0" smtClean="0">
                <a:solidFill>
                  <a:srgbClr val="7030A0"/>
                </a:solidFill>
              </a:rPr>
              <a:t>II </a:t>
            </a:r>
            <a:r>
              <a:rPr lang="pt-BR" sz="2400" dirty="0">
                <a:solidFill>
                  <a:srgbClr val="7030A0"/>
                </a:solidFill>
              </a:rPr>
              <a:t>– JESUS PREPARA SEUS DISCÍPULOS PARA </a:t>
            </a:r>
            <a:r>
              <a:rPr lang="pt-BR" sz="2400" dirty="0" smtClean="0">
                <a:solidFill>
                  <a:srgbClr val="7030A0"/>
                </a:solidFill>
              </a:rPr>
              <a:t>SUA 	INEVITÁVEL </a:t>
            </a:r>
            <a:r>
              <a:rPr lang="pt-BR" sz="2400" dirty="0">
                <a:solidFill>
                  <a:srgbClr val="7030A0"/>
                </a:solidFill>
              </a:rPr>
              <a:t>MORTE </a:t>
            </a:r>
            <a:r>
              <a:rPr lang="pt-BR" sz="2400" dirty="0" smtClean="0">
                <a:solidFill>
                  <a:srgbClr val="7030A0"/>
                </a:solidFill>
              </a:rPr>
              <a:t>		</a:t>
            </a:r>
            <a:r>
              <a:rPr lang="pt-BR" sz="2400" dirty="0">
                <a:solidFill>
                  <a:srgbClr val="7030A0"/>
                </a:solidFill>
              </a:rPr>
              <a:t>(Lc 9.29-32)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III – JESUS PREPARA SEUS DISCÍPULOS PARA SUA </a:t>
            </a:r>
            <a:r>
              <a:rPr lang="pt-BR" sz="2400" dirty="0" smtClean="0">
                <a:solidFill>
                  <a:srgbClr val="7030A0"/>
                </a:solidFill>
              </a:rPr>
              <a:t>	ASCENSÃO</a:t>
            </a:r>
            <a:r>
              <a:rPr lang="pt-BR" sz="2400" dirty="0">
                <a:solidFill>
                  <a:srgbClr val="7030A0"/>
                </a:solidFill>
              </a:rPr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		</a:t>
            </a:r>
            <a:r>
              <a:rPr lang="pt-BR" sz="2400" dirty="0">
                <a:solidFill>
                  <a:srgbClr val="7030A0"/>
                </a:solidFill>
              </a:rPr>
              <a:t>(Jo 16</a:t>
            </a:r>
            <a:r>
              <a:rPr lang="pt-BR" sz="2400" dirty="0" smtClean="0">
                <a:solidFill>
                  <a:srgbClr val="7030A0"/>
                </a:solidFill>
              </a:rPr>
              <a:t>. 4-7</a:t>
            </a:r>
            <a:r>
              <a:rPr lang="pt-BR" sz="2400" dirty="0">
                <a:solidFill>
                  <a:srgbClr val="7030A0"/>
                </a:solidFill>
              </a:rPr>
              <a:t>)</a:t>
            </a:r>
            <a:r>
              <a:rPr lang="pt-BR" sz="2400" dirty="0" smtClean="0">
                <a:solidFill>
                  <a:srgbClr val="7030A0"/>
                </a:solidFill>
              </a:rPr>
              <a:t>	</a:t>
            </a:r>
          </a:p>
          <a:p>
            <a:pPr marL="114300" indent="0">
              <a:buNone/>
            </a:pPr>
            <a:endParaRPr lang="pt-BR" sz="10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CONCLUSÃO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97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76864" cy="1008112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sz="2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7620000" cy="51606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400" b="1" dirty="0" smtClean="0"/>
              <a:t>	</a:t>
            </a:r>
            <a:r>
              <a:rPr lang="pt-BR" sz="2400" b="1" dirty="0" smtClean="0">
                <a:solidFill>
                  <a:srgbClr val="7030A0"/>
                </a:solidFill>
              </a:rPr>
              <a:t>INTRODUÇÃO</a:t>
            </a:r>
          </a:p>
          <a:p>
            <a:pPr marL="114300" indent="0">
              <a:buNone/>
            </a:pPr>
            <a:endParaRPr lang="pt-BR" sz="1000" dirty="0" smtClean="0"/>
          </a:p>
          <a:p>
            <a:pPr marL="114300" indent="0" algn="just">
              <a:buNone/>
            </a:pPr>
            <a:r>
              <a:rPr lang="pt-BR" dirty="0" smtClean="0"/>
              <a:t>	</a:t>
            </a:r>
            <a:r>
              <a:rPr lang="pt-BR" sz="2400" dirty="0"/>
              <a:t>Na lição anterior, examinamos as Escrituras Sagradas a fim de compreendermos os </a:t>
            </a:r>
            <a:r>
              <a:rPr lang="pt-BR" sz="2400" dirty="0" smtClean="0"/>
              <a:t>propósitos para </a:t>
            </a:r>
            <a:r>
              <a:rPr lang="pt-BR" sz="2400" dirty="0"/>
              <a:t>os muitos milagres operados por Jesus Cristo. Nesta lição, vamos estudar as Escrituras </a:t>
            </a:r>
            <a:r>
              <a:rPr lang="pt-BR" sz="2400" dirty="0" smtClean="0"/>
              <a:t>Sagradas com </a:t>
            </a:r>
            <a:r>
              <a:rPr lang="pt-BR" sz="2400" dirty="0"/>
              <a:t>o objetivo de compreendermos as instruções dadas por </a:t>
            </a:r>
            <a:r>
              <a:rPr lang="pt-BR" sz="2400" dirty="0" smtClean="0"/>
              <a:t>Jesus </a:t>
            </a:r>
            <a:r>
              <a:rPr lang="pt-BR" sz="2400" dirty="0"/>
              <a:t>aos Seus discípulos no intuito </a:t>
            </a:r>
            <a:r>
              <a:rPr lang="pt-BR" sz="2400" dirty="0" smtClean="0"/>
              <a:t>de prepara-los </a:t>
            </a:r>
            <a:r>
              <a:rPr lang="pt-BR" sz="2400" dirty="0"/>
              <a:t>para a Sua morte, ressurreição e ascensão. Toda essa preparação destacava que a </a:t>
            </a:r>
            <a:r>
              <a:rPr lang="pt-BR" sz="2400" dirty="0" smtClean="0"/>
              <a:t>morte de </a:t>
            </a:r>
            <a:r>
              <a:rPr lang="pt-BR" sz="2400" dirty="0"/>
              <a:t>Cristo era parte do plano de Deus, e não resultado final da conspiração dos judeus e dos romanos</a:t>
            </a:r>
            <a:r>
              <a:rPr lang="pt-BR" sz="2400" dirty="0" smtClean="0"/>
              <a:t>. Jesus</a:t>
            </a:r>
            <a:r>
              <a:rPr lang="pt-BR" sz="2400" dirty="0"/>
              <a:t>, como estava plenamente consciente dos fatos finais do Seu ministério, </a:t>
            </a:r>
            <a:r>
              <a:rPr lang="pt-BR" sz="2400" dirty="0" smtClean="0"/>
              <a:t>preparou </a:t>
            </a:r>
            <a:r>
              <a:rPr lang="pt-BR" sz="2400" dirty="0"/>
              <a:t>os Seus discípulos para não serem surpreendidos nem desapontados. </a:t>
            </a:r>
          </a:p>
        </p:txBody>
      </p:sp>
    </p:spTree>
    <p:extLst>
      <p:ext uri="{BB962C8B-B14F-4D97-AF65-F5344CB8AC3E}">
        <p14:creationId xmlns="" xmlns:p14="http://schemas.microsoft.com/office/powerpoint/2010/main" val="30006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t-BR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	INTRODUÇÃO</a:t>
            </a:r>
          </a:p>
          <a:p>
            <a:r>
              <a:rPr lang="pt-BR" sz="2400" dirty="0">
                <a:solidFill>
                  <a:srgbClr val="FF0000"/>
                </a:solidFill>
              </a:rPr>
              <a:t>I – JESUS CONFIRMA SUA </a:t>
            </a:r>
            <a:r>
              <a:rPr lang="pt-BR" sz="2400" dirty="0" smtClean="0">
                <a:solidFill>
                  <a:srgbClr val="FF0000"/>
                </a:solidFill>
              </a:rPr>
              <a:t>IDENTIDADE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	</a:t>
            </a:r>
            <a:r>
              <a:rPr lang="pt-BR" sz="2400" dirty="0" smtClean="0">
                <a:solidFill>
                  <a:srgbClr val="FF0000"/>
                </a:solidFill>
              </a:rPr>
              <a:t>				(Mt </a:t>
            </a:r>
            <a:r>
              <a:rPr lang="pt-BR" sz="2400" dirty="0">
                <a:solidFill>
                  <a:srgbClr val="FF0000"/>
                </a:solidFill>
              </a:rPr>
              <a:t>16.13-19</a:t>
            </a:r>
            <a:r>
              <a:rPr lang="pt-BR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pt-BR" sz="2400" dirty="0" smtClean="0">
                <a:solidFill>
                  <a:srgbClr val="7030A0"/>
                </a:solidFill>
              </a:rPr>
              <a:t>II </a:t>
            </a:r>
            <a:r>
              <a:rPr lang="pt-BR" sz="2400" dirty="0">
                <a:solidFill>
                  <a:srgbClr val="7030A0"/>
                </a:solidFill>
              </a:rPr>
              <a:t>– JESUS PREPARA SEUS DISCÍPULOS PARA </a:t>
            </a:r>
            <a:r>
              <a:rPr lang="pt-BR" sz="2400" dirty="0" smtClean="0">
                <a:solidFill>
                  <a:srgbClr val="7030A0"/>
                </a:solidFill>
              </a:rPr>
              <a:t>SUA 	INEVITÁVEL </a:t>
            </a:r>
            <a:r>
              <a:rPr lang="pt-BR" sz="2400" dirty="0">
                <a:solidFill>
                  <a:srgbClr val="7030A0"/>
                </a:solidFill>
              </a:rPr>
              <a:t>MORTE </a:t>
            </a:r>
            <a:r>
              <a:rPr lang="pt-BR" sz="2400" dirty="0" smtClean="0">
                <a:solidFill>
                  <a:srgbClr val="7030A0"/>
                </a:solidFill>
              </a:rPr>
              <a:t>		</a:t>
            </a:r>
            <a:r>
              <a:rPr lang="pt-BR" sz="2400" dirty="0">
                <a:solidFill>
                  <a:srgbClr val="7030A0"/>
                </a:solidFill>
              </a:rPr>
              <a:t>(Lc 9.29-32)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III – JESUS PREPARA SEUS DISCÍPULOS PARA SUA </a:t>
            </a:r>
            <a:r>
              <a:rPr lang="pt-BR" sz="2400" dirty="0" smtClean="0">
                <a:solidFill>
                  <a:srgbClr val="7030A0"/>
                </a:solidFill>
              </a:rPr>
              <a:t>	ASCENSÃO</a:t>
            </a:r>
            <a:r>
              <a:rPr lang="pt-BR" sz="2400" dirty="0">
                <a:solidFill>
                  <a:srgbClr val="7030A0"/>
                </a:solidFill>
              </a:rPr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		</a:t>
            </a:r>
            <a:r>
              <a:rPr lang="pt-BR" sz="2400" dirty="0">
                <a:solidFill>
                  <a:srgbClr val="7030A0"/>
                </a:solidFill>
              </a:rPr>
              <a:t>(Jo 16</a:t>
            </a:r>
            <a:r>
              <a:rPr lang="pt-BR" sz="2400" dirty="0" smtClean="0">
                <a:solidFill>
                  <a:srgbClr val="7030A0"/>
                </a:solidFill>
              </a:rPr>
              <a:t>. 4-7</a:t>
            </a:r>
            <a:r>
              <a:rPr lang="pt-BR" sz="2400" dirty="0">
                <a:solidFill>
                  <a:srgbClr val="7030A0"/>
                </a:solidFill>
              </a:rPr>
              <a:t>)</a:t>
            </a:r>
            <a:r>
              <a:rPr lang="pt-BR" sz="2400" dirty="0" smtClean="0">
                <a:solidFill>
                  <a:srgbClr val="7030A0"/>
                </a:solidFill>
              </a:rPr>
              <a:t>	</a:t>
            </a:r>
          </a:p>
          <a:p>
            <a:pPr marL="114300" indent="0">
              <a:buNone/>
            </a:pPr>
            <a:endParaRPr lang="pt-BR" sz="10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CONCLUSÃO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20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06090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rgbClr val="675E47"/>
                </a:solidFill>
              </a:rPr>
              <a:t>EXTENDENDO A 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smtClean="0">
                <a:solidFill>
                  <a:srgbClr val="0000CC"/>
                </a:solidFill>
              </a:rPr>
              <a:t>Mt </a:t>
            </a:r>
            <a:r>
              <a:rPr lang="pt-BR" sz="2400" dirty="0">
                <a:solidFill>
                  <a:srgbClr val="0000CC"/>
                </a:solidFill>
              </a:rPr>
              <a:t>16. 13  E, chegando Jesus às partes de Cesaréia de Filipe, interrogou os seus discípulos, dizendo: Quem dizem os homens ser o Filho do Homem?    14  E eles disseram: Uns, João Batista; outros, Elias, e outros, Jeremias ou um dos profetas.    15  Disse-lhes ele: E vós, quem dizeis que eu sou?    16  E Simão Pedro, respondendo, disse: Tu és o Cristo, o Filho do Deus vivo.    17  E Jesus, respondendo, disse-lhe: Bem-aventurado és tu, Simão Barjonas, porque não foi carne e sangue quem to revelou, mas meu Pai, que está nos céus.    18  Pois também eu te digo que tu és Pedro e sobre esta pedra edificarei a minha igreja, e as portas do inferno não prevalecerão contra ela.    19  E eu te darei as chaves do Reino dos céus, e tudo o que ligares na terra será ligado nos céus, e tudo o que desligares na terra será desligado nos céus</a:t>
            </a:r>
            <a:r>
              <a:rPr lang="pt-BR" sz="2400" dirty="0" smtClean="0">
                <a:solidFill>
                  <a:srgbClr val="0000CC"/>
                </a:solidFill>
              </a:rPr>
              <a:t>.</a:t>
            </a:r>
            <a:endParaRPr lang="pt-BR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303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76864" cy="792088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9: JESUS PREPARA SEUS DISCÍPULOS PARA SUA ASCENSÃO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08720"/>
            <a:ext cx="7620000" cy="547260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 – JESUS CONFIRMA SUA </a:t>
            </a:r>
            <a:r>
              <a:rPr lang="pt-BR" sz="2400" dirty="0" smtClean="0">
                <a:solidFill>
                  <a:srgbClr val="7030A0"/>
                </a:solidFill>
              </a:rPr>
              <a:t>IDENTIDADE				</a:t>
            </a:r>
            <a:r>
              <a:rPr lang="pt-BR" sz="1800" dirty="0" smtClean="0">
                <a:solidFill>
                  <a:srgbClr val="7030A0"/>
                </a:solidFill>
              </a:rPr>
              <a:t>1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1000" dirty="0">
              <a:solidFill>
                <a:srgbClr val="7030A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500" dirty="0"/>
              <a:t>Jesus, tendo em vista </a:t>
            </a:r>
            <a:r>
              <a:rPr lang="pt-BR" sz="2500" dirty="0" smtClean="0"/>
              <a:t>que </a:t>
            </a:r>
            <a:r>
              <a:rPr lang="pt-BR" sz="2500" dirty="0"/>
              <a:t>Seus discípulos O </a:t>
            </a:r>
            <a:r>
              <a:rPr lang="pt-BR" sz="2500" dirty="0" smtClean="0"/>
              <a:t>sucederiam </a:t>
            </a:r>
            <a:r>
              <a:rPr lang="pt-BR" sz="2500" dirty="0"/>
              <a:t>na expansão do </a:t>
            </a:r>
            <a:r>
              <a:rPr lang="pt-BR" sz="2500" dirty="0" smtClean="0"/>
              <a:t>Reino</a:t>
            </a:r>
            <a:r>
              <a:rPr lang="pt-BR" sz="2500" dirty="0"/>
              <a:t>, certificou-se acerca da convicção alcançada por eles com relação à Sua identidade e ao Seu propósito. Eles jamais seriam bem-sucedidos na obra de expansão do Reino sem </a:t>
            </a:r>
            <a:r>
              <a:rPr lang="pt-BR" sz="2500" dirty="0" smtClean="0"/>
              <a:t>essa </a:t>
            </a:r>
            <a:r>
              <a:rPr lang="pt-BR" sz="2500" dirty="0"/>
              <a:t>inabalável convicção sobre </a:t>
            </a:r>
            <a:r>
              <a:rPr lang="pt-BR" sz="2500" dirty="0" smtClean="0"/>
              <a:t>Jesus ser o </a:t>
            </a:r>
            <a:r>
              <a:rPr lang="pt-BR" sz="2500" dirty="0"/>
              <a:t>Cristo. O que </a:t>
            </a:r>
            <a:r>
              <a:rPr lang="pt-BR" sz="2500" dirty="0" smtClean="0"/>
              <a:t>ressaltamos </a:t>
            </a:r>
            <a:r>
              <a:rPr lang="pt-BR" sz="2500" dirty="0"/>
              <a:t>neste texto em análise é o destaque dado por Jesus à revelação concedida pelo Pai a Pedro e aos Seus escolhidos, que estabelece um fundamento </a:t>
            </a:r>
            <a:r>
              <a:rPr lang="pt-BR" sz="2500" dirty="0" smtClean="0"/>
              <a:t>sólido </a:t>
            </a:r>
            <a:r>
              <a:rPr lang="pt-BR" sz="2500" dirty="0"/>
              <a:t>capaz de resistir firmemente a todo ataque do maligno e, ainda, avançar conquistando o território inimigo. </a:t>
            </a:r>
            <a:r>
              <a:rPr lang="pt-BR" sz="2500" dirty="0" smtClean="0"/>
              <a:t>Com </a:t>
            </a:r>
            <a:r>
              <a:rPr lang="pt-BR" sz="2500" dirty="0"/>
              <a:t>base nessa revelação concedida a Pedro e aos demais apóstolos, o Senhor lhes prometeu entregar a “</a:t>
            </a:r>
            <a:r>
              <a:rPr lang="pt-BR" sz="2500" dirty="0">
                <a:solidFill>
                  <a:srgbClr val="0000CC"/>
                </a:solidFill>
              </a:rPr>
              <a:t>chave do Reino dos céus</a:t>
            </a:r>
            <a:r>
              <a:rPr lang="pt-BR" sz="2500" dirty="0"/>
              <a:t>”, a qual nada mais é que o conhecimento dos mistérios do Reino </a:t>
            </a:r>
            <a:r>
              <a:rPr lang="pt-BR" sz="2500" dirty="0" smtClean="0"/>
              <a:t>e </a:t>
            </a:r>
            <a:r>
              <a:rPr lang="pt-BR" sz="2500" dirty="0"/>
              <a:t>o livre acesso ao trono de Deus pela fé no sangue de Jesus </a:t>
            </a:r>
            <a:r>
              <a:rPr lang="pt-BR" sz="2500" dirty="0" smtClean="0"/>
              <a:t>(</a:t>
            </a:r>
            <a:r>
              <a:rPr lang="pt-BR" sz="2500" dirty="0" smtClean="0">
                <a:solidFill>
                  <a:srgbClr val="0000CC"/>
                </a:solidFill>
              </a:rPr>
              <a:t>Mt </a:t>
            </a:r>
            <a:r>
              <a:rPr lang="pt-BR" sz="2500" dirty="0">
                <a:solidFill>
                  <a:srgbClr val="0000CC"/>
                </a:solidFill>
              </a:rPr>
              <a:t>18.18 e 23.13; Jo 20.23</a:t>
            </a:r>
            <a:r>
              <a:rPr lang="pt-BR" sz="2500" dirty="0" smtClean="0"/>
              <a:t>).</a:t>
            </a:r>
            <a:endParaRPr lang="pt-BR" sz="2500" dirty="0"/>
          </a:p>
        </p:txBody>
      </p:sp>
    </p:spTree>
    <p:extLst>
      <p:ext uri="{BB962C8B-B14F-4D97-AF65-F5344CB8AC3E}">
        <p14:creationId xmlns="" xmlns:p14="http://schemas.microsoft.com/office/powerpoint/2010/main" val="57093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800</TotalTime>
  <Words>2601</Words>
  <Application>Microsoft Office PowerPoint</Application>
  <PresentationFormat>Apresentação na tela (4:3)</PresentationFormat>
  <Paragraphs>174</Paragraphs>
  <Slides>33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Adjacência</vt:lpstr>
      <vt:lpstr>A VIDA E OBRA DE JESUS CRISTO</vt:lpstr>
      <vt:lpstr>LIÇÃO 9:   JESUS PREPARA SEUS DISCÍPULOS PARA SUA ASCENSÃO</vt:lpstr>
      <vt:lpstr>LIÇÃO 9: JESUS PREPARA SEUS DISCÍPULOS PARA SUA ASCENSÃO</vt:lpstr>
      <vt:lpstr>LEITURA BÍBLICA</vt:lpstr>
      <vt:lpstr>LIÇÃO 9: JESUS PREPARA SEUS DISCÍPULOS PARA SUA ASCENSÃO</vt:lpstr>
      <vt:lpstr>LIÇÃO 9: JESUS PREPARA SEUS DISCÍPULOS PARA SUA ASCENSÃO</vt:lpstr>
      <vt:lpstr>LIÇÃO 9: JESUS PREPARA SEUS DISCÍPULOS PARA SUA ASCENSÃO</vt:lpstr>
      <vt:lpstr>EXTENDENDO A LEITURA BÍBLICA</vt:lpstr>
      <vt:lpstr>LIÇÃO 9: JESUS PREPARA SEUS DISCÍPULOS PARA SUA ASCENSÃO</vt:lpstr>
      <vt:lpstr>Slide 10</vt:lpstr>
      <vt:lpstr>LIÇÃO 9: JESUS PREPARA SEUS DISCÍPULOS PARA SUA ASCENSÃO</vt:lpstr>
      <vt:lpstr>Slide 12</vt:lpstr>
      <vt:lpstr>LIÇÃO 9: JESUS PREPARA SEUS DISCÍPULOS PARA SUA ASCENSÃO</vt:lpstr>
      <vt:lpstr>EXTENDENDO A LEITURA BÍBLICA</vt:lpstr>
      <vt:lpstr>LIÇÃO 9: JESUS PREPARA SEUS DISCÍPULOS PARA SUA ASCENSÃO</vt:lpstr>
      <vt:lpstr>Slide 16</vt:lpstr>
      <vt:lpstr>Slide 17</vt:lpstr>
      <vt:lpstr>LIÇÃO 9: JESUS PREPARA SEUS DISCÍPULOS PARA SUA ASCENSÃO</vt:lpstr>
      <vt:lpstr>Slide 19</vt:lpstr>
      <vt:lpstr>Slide 20</vt:lpstr>
      <vt:lpstr>LIÇÃO 9: JESUS PREPARA SEUS DISCÍPULOS PARA SUA ASCENSÃO</vt:lpstr>
      <vt:lpstr>EXTENDENDO A LEITURA BÍBLICA</vt:lpstr>
      <vt:lpstr>LIÇÃO 9: JESUS PREPARA SEUS DISCÍPULOS PARA SUA ASCENSÃO</vt:lpstr>
      <vt:lpstr>Slide 24</vt:lpstr>
      <vt:lpstr>LIÇÃO 9: JESUS PREPARA SEUS DISCÍPULOS PARA SUA ASCENSÃO</vt:lpstr>
      <vt:lpstr>Slide 26</vt:lpstr>
      <vt:lpstr>LIÇÃO 9: JESUS PREPARA SEUS DISCÍPULOS PARA SUA ASCENSÃO</vt:lpstr>
      <vt:lpstr>Slide 28</vt:lpstr>
      <vt:lpstr>Slide 29</vt:lpstr>
      <vt:lpstr>LIÇÃO 9: JESUS PREPARA SEUS DISCÍPULOS PARA SUA ASCENSÃO</vt:lpstr>
      <vt:lpstr>LIÇÃO 9: JESUS PREPARA SEUS DISCÍPULOS PARA SUA ASCENSÃO</vt:lpstr>
      <vt:lpstr>LIÇÃO 9: JESUS PREPARA SEUS DISCÍPULOS PARA SUA ASCENSÃO</vt:lpstr>
      <vt:lpstr>LIÇÃO 9: JESUS PREPARA SEUS DISCÍPULOS PARA SUA ASCENSÃO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VIDA E OBRA DE JESUS CRISTO</dc:title>
  <dc:creator>Cledson _</dc:creator>
  <cp:lastModifiedBy>IGV</cp:lastModifiedBy>
  <cp:revision>58</cp:revision>
  <dcterms:created xsi:type="dcterms:W3CDTF">2017-09-26T11:32:47Z</dcterms:created>
  <dcterms:modified xsi:type="dcterms:W3CDTF">2017-11-21T21:46:44Z</dcterms:modified>
</cp:coreProperties>
</file>